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6"/>
  </p:notesMasterIdLst>
  <p:sldIdLst>
    <p:sldId id="309" r:id="rId2"/>
    <p:sldId id="292" r:id="rId3"/>
    <p:sldId id="592" r:id="rId4"/>
    <p:sldId id="593" r:id="rId5"/>
    <p:sldId id="594" r:id="rId6"/>
    <p:sldId id="595" r:id="rId7"/>
    <p:sldId id="596" r:id="rId8"/>
    <p:sldId id="597" r:id="rId9"/>
    <p:sldId id="598" r:id="rId10"/>
    <p:sldId id="599" r:id="rId11"/>
    <p:sldId id="600" r:id="rId12"/>
    <p:sldId id="601" r:id="rId13"/>
    <p:sldId id="602" r:id="rId14"/>
    <p:sldId id="603" r:id="rId15"/>
    <p:sldId id="604" r:id="rId16"/>
    <p:sldId id="605" r:id="rId17"/>
    <p:sldId id="606" r:id="rId18"/>
    <p:sldId id="607" r:id="rId19"/>
    <p:sldId id="608" r:id="rId20"/>
    <p:sldId id="609" r:id="rId21"/>
    <p:sldId id="610" r:id="rId22"/>
    <p:sldId id="611" r:id="rId23"/>
    <p:sldId id="612" r:id="rId24"/>
    <p:sldId id="613" r:id="rId25"/>
    <p:sldId id="614" r:id="rId26"/>
    <p:sldId id="615" r:id="rId27"/>
    <p:sldId id="590" r:id="rId28"/>
    <p:sldId id="591" r:id="rId29"/>
    <p:sldId id="581" r:id="rId30"/>
    <p:sldId id="582" r:id="rId31"/>
    <p:sldId id="583" r:id="rId32"/>
    <p:sldId id="584" r:id="rId33"/>
    <p:sldId id="585" r:id="rId34"/>
    <p:sldId id="586" r:id="rId35"/>
    <p:sldId id="587" r:id="rId36"/>
    <p:sldId id="628" r:id="rId37"/>
    <p:sldId id="392" r:id="rId38"/>
    <p:sldId id="393" r:id="rId39"/>
    <p:sldId id="394" r:id="rId40"/>
    <p:sldId id="395" r:id="rId41"/>
    <p:sldId id="629" r:id="rId42"/>
    <p:sldId id="397" r:id="rId43"/>
    <p:sldId id="398" r:id="rId44"/>
    <p:sldId id="401" r:id="rId45"/>
    <p:sldId id="402" r:id="rId46"/>
    <p:sldId id="403" r:id="rId47"/>
    <p:sldId id="616" r:id="rId48"/>
    <p:sldId id="504" r:id="rId49"/>
    <p:sldId id="509" r:id="rId50"/>
    <p:sldId id="515" r:id="rId51"/>
    <p:sldId id="516" r:id="rId52"/>
    <p:sldId id="619" r:id="rId53"/>
    <p:sldId id="621" r:id="rId54"/>
    <p:sldId id="622" r:id="rId55"/>
    <p:sldId id="396" r:id="rId56"/>
    <p:sldId id="589" r:id="rId57"/>
    <p:sldId id="579" r:id="rId58"/>
    <p:sldId id="580" r:id="rId59"/>
    <p:sldId id="578" r:id="rId60"/>
    <p:sldId id="641" r:id="rId61"/>
    <p:sldId id="642" r:id="rId62"/>
    <p:sldId id="643" r:id="rId63"/>
    <p:sldId id="617" r:id="rId64"/>
    <p:sldId id="507" r:id="rId65"/>
    <p:sldId id="530" r:id="rId66"/>
    <p:sldId id="531" r:id="rId67"/>
    <p:sldId id="533" r:id="rId68"/>
    <p:sldId id="625" r:id="rId69"/>
    <p:sldId id="624" r:id="rId70"/>
    <p:sldId id="626" r:id="rId71"/>
    <p:sldId id="416" r:id="rId72"/>
    <p:sldId id="417" r:id="rId73"/>
    <p:sldId id="437" r:id="rId74"/>
    <p:sldId id="419" r:id="rId75"/>
    <p:sldId id="421" r:id="rId76"/>
    <p:sldId id="422" r:id="rId77"/>
    <p:sldId id="634" r:id="rId78"/>
    <p:sldId id="633" r:id="rId79"/>
    <p:sldId id="635" r:id="rId80"/>
    <p:sldId id="631" r:id="rId81"/>
    <p:sldId id="430" r:id="rId82"/>
    <p:sldId id="429" r:id="rId83"/>
    <p:sldId id="431" r:id="rId84"/>
    <p:sldId id="432" r:id="rId85"/>
    <p:sldId id="433" r:id="rId86"/>
    <p:sldId id="434" r:id="rId87"/>
    <p:sldId id="435" r:id="rId88"/>
    <p:sldId id="436" r:id="rId89"/>
    <p:sldId id="636" r:id="rId90"/>
    <p:sldId id="637" r:id="rId91"/>
    <p:sldId id="638" r:id="rId92"/>
    <p:sldId id="639" r:id="rId93"/>
    <p:sldId id="640" r:id="rId94"/>
    <p:sldId id="345" r:id="rId95"/>
  </p:sldIdLst>
  <p:sldSz cx="12192000" cy="6858000"/>
  <p:notesSz cx="6858000" cy="9144000"/>
  <p:embeddedFontLst>
    <p:embeddedFont>
      <p:font typeface="Cascadia Mono" panose="020B0609020000020004" pitchFamily="49" charset="0"/>
      <p:regular r:id="rId97"/>
      <p:bold r:id="rId98"/>
      <p:italic r:id="rId99"/>
      <p:boldItalic r:id="rId100"/>
    </p:embeddedFont>
    <p:embeddedFont>
      <p:font typeface="Roboto Condensed" panose="02000000000000000000" pitchFamily="2" charset="0"/>
      <p:regular r:id="rId101"/>
      <p:bold r:id="rId102"/>
      <p:italic r:id="rId103"/>
      <p:boldItalic r:id="rId104"/>
    </p:embeddedFont>
    <p:embeddedFont>
      <p:font typeface="Roboto Condensed Light" panose="02000000000000000000" pitchFamily="2" charset="0"/>
      <p:regular r:id="rId105"/>
      <p:italic r:id="rId106"/>
    </p:embeddedFont>
    <p:embeddedFont>
      <p:font typeface="Wingdings 2" panose="05020102010507070707" pitchFamily="18" charset="2"/>
      <p:regular r:id="rId107"/>
    </p:embeddedFont>
    <p:embeddedFont>
      <p:font typeface="Wingdings 3" panose="05040102010807070707" pitchFamily="18" charset="2"/>
      <p:regular r:id="rId10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misC8JePuf3+/WFJknKVlw==" hashData="ovsC9jGkU0bkof53GupP9jrwxNVwkDx5kJux9phQh7mhviZioUv9wY7OrSo9JdCweEgi+h89H2QwjQUwi5iFyw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0E4F"/>
    <a:srgbClr val="F54337"/>
    <a:srgbClr val="301B92"/>
    <a:srgbClr val="673BB7"/>
    <a:srgbClr val="607D8B"/>
    <a:srgbClr val="ED524F"/>
    <a:srgbClr val="B71B1C"/>
    <a:srgbClr val="D81A60"/>
    <a:srgbClr val="EA1E63"/>
    <a:srgbClr val="C6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1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7.fntdata"/><Relationship Id="rId108" Type="http://schemas.openxmlformats.org/officeDocument/2006/relationships/font" Target="fonts/font1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jpeg"/></Relationships>
</file>

<file path=ppt/slideLayouts/_rels/slideLayout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19.jpeg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0677938" y="6350844"/>
            <a:ext cx="1339023" cy="407045"/>
            <a:chOff x="10721798" y="852808"/>
            <a:chExt cx="1339023" cy="40704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Darshan</a:t>
            </a:r>
            <a:r>
              <a:rPr lang="en-US" sz="1600" dirty="0"/>
              <a:t>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808333" y="87380"/>
            <a:ext cx="2592372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38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808333" y="87380"/>
            <a:ext cx="2592372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27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https://cdn5.vectorstock.com/i/1000x1000/21/59/dbms-database-management-system-computer-data-vector-8212159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t="9689" r="5315" b="18089"/>
          <a:stretch/>
        </p:blipFill>
        <p:spPr bwMode="auto">
          <a:xfrm>
            <a:off x="8407803" y="2089594"/>
            <a:ext cx="2880000" cy="26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Darshan</a:t>
            </a:r>
            <a:r>
              <a:rPr lang="en-US" sz="1600" dirty="0"/>
              <a:t>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BE6AF3-7C05-4B7C-831E-038095D82C0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142" y="1374127"/>
            <a:ext cx="5794682" cy="333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10150094" y="861192"/>
            <a:ext cx="1910727" cy="741362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Madhuresh R Fichadiya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21CS05101 (DBMS)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of DBMS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131180" y="6604000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Madhuresh R Fichadiya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288323" y="6604000"/>
            <a:ext cx="706966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#2305CS311 (Web Programming using .NET)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-4 Validations/Data Annotations, Areas, Session Management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131180" y="5712647"/>
            <a:ext cx="1910727" cy="741362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Madhuresh R Fichadiya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21CS05101(DBMS)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of DBMS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0677938" y="6350844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Madhuresh R Fichadiya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105840"/>
            <a:ext cx="1649043" cy="501287"/>
            <a:chOff x="10721798" y="852808"/>
            <a:chExt cx="1339023" cy="4070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Madhuresh R Fichadiya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Madhuresh R Fichadiya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27313" y="5993448"/>
            <a:ext cx="1649043" cy="501287"/>
            <a:chOff x="10721798" y="852808"/>
            <a:chExt cx="1339023" cy="4070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3" r:id="rId10"/>
    <p:sldLayoutId id="2147483692" r:id="rId11"/>
    <p:sldLayoutId id="2147483691" r:id="rId12"/>
    <p:sldLayoutId id="2147483674" r:id="rId13"/>
    <p:sldLayoutId id="2147483676" r:id="rId14"/>
    <p:sldLayoutId id="2147483677" r:id="rId15"/>
    <p:sldLayoutId id="2147483678" r:id="rId16"/>
    <p:sldLayoutId id="2147483679" r:id="rId17"/>
    <p:sldLayoutId id="2147483681" r:id="rId18"/>
    <p:sldLayoutId id="2147483683" r:id="rId19"/>
    <p:sldLayoutId id="2147483682" r:id="rId20"/>
    <p:sldLayoutId id="2147483684" r:id="rId21"/>
    <p:sldLayoutId id="2147483685" r:id="rId22"/>
    <p:sldLayoutId id="2147483686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bin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F305CB-DBE2-45D5-8D0B-92106F27C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89" y="1122364"/>
            <a:ext cx="8522422" cy="2992436"/>
          </a:xfrm>
        </p:spPr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Unit-4</a:t>
            </a:r>
            <a:r>
              <a:rPr lang="en-US" dirty="0"/>
              <a:t> </a:t>
            </a:r>
            <a:br>
              <a:rPr lang="en-US" dirty="0"/>
            </a:br>
            <a:r>
              <a:rPr lang="en-US" sz="5400" dirty="0">
                <a:effectLst/>
              </a:rPr>
              <a:t>Validations/Data Annotations, </a:t>
            </a:r>
            <a:br>
              <a:rPr lang="en-US" sz="5400" dirty="0">
                <a:effectLst/>
              </a:rPr>
            </a:br>
            <a:r>
              <a:rPr lang="en-US" sz="5400" dirty="0">
                <a:effectLst/>
              </a:rPr>
              <a:t>Areas &amp; State Management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lang="en-US" dirty="0">
              <a:effectLst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madhuresh.fichadiya@darshan.ac.in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8866961282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840480" cy="290081"/>
          </a:xfrm>
        </p:spPr>
        <p:txBody>
          <a:bodyPr/>
          <a:lstStyle/>
          <a:p>
            <a:r>
              <a:rPr lang="en-US" dirty="0"/>
              <a:t>Computer Science &amp; Engineering Department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Madhuresh R Fichadiya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Web Programming using .NET </a:t>
            </a:r>
          </a:p>
          <a:p>
            <a:r>
              <a:rPr lang="en-US" dirty="0"/>
              <a:t>#2305CS311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1600834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[</a:t>
            </a:r>
            <a:r>
              <a:rPr lang="en-IN" dirty="0" err="1"/>
              <a:t>StringLength</a:t>
            </a:r>
            <a:r>
              <a:rPr lang="en-IN" dirty="0"/>
              <a:t>(value)] </a:t>
            </a:r>
          </a:p>
        </p:txBody>
      </p:sp>
      <p:sp>
        <p:nvSpPr>
          <p:cNvPr id="4" name="Rectangle 3"/>
          <p:cNvSpPr/>
          <p:nvPr/>
        </p:nvSpPr>
        <p:spPr>
          <a:xfrm>
            <a:off x="332507" y="910350"/>
            <a:ext cx="70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IN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StringLength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(10)]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Mobile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  <a:endParaRPr lang="en-IN" dirty="0"/>
          </a:p>
        </p:txBody>
      </p:sp>
      <p:sp>
        <p:nvSpPr>
          <p:cNvPr id="5" name="Right Arrow 4"/>
          <p:cNvSpPr/>
          <p:nvPr/>
        </p:nvSpPr>
        <p:spPr>
          <a:xfrm>
            <a:off x="5300740" y="1191946"/>
            <a:ext cx="692727" cy="346457"/>
          </a:xfrm>
          <a:prstGeom prst="rightArrow">
            <a:avLst/>
          </a:prstGeom>
          <a:solidFill>
            <a:schemeClr val="accent6"/>
          </a:solidFill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6243375" y="1169071"/>
            <a:ext cx="45993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It will allow user to enter max 10 characters</a:t>
            </a:r>
            <a:endParaRPr lang="en-IN" sz="20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90540" y="1917206"/>
            <a:ext cx="46689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+mj-lt"/>
              </a:rPr>
              <a:t>It will allow to enter max 10 characters</a:t>
            </a:r>
          </a:p>
          <a:p>
            <a:pPr algn="just"/>
            <a:r>
              <a:rPr lang="en-US" sz="2000" dirty="0">
                <a:solidFill>
                  <a:srgbClr val="DC3545"/>
                </a:solidFill>
                <a:latin typeface="+mj-lt"/>
              </a:rPr>
              <a:t>If field is empty then it will show error message Enter Mobile No</a:t>
            </a:r>
          </a:p>
        </p:txBody>
      </p:sp>
      <p:sp>
        <p:nvSpPr>
          <p:cNvPr id="9" name="Right Arrow 8"/>
          <p:cNvSpPr/>
          <p:nvPr/>
        </p:nvSpPr>
        <p:spPr>
          <a:xfrm>
            <a:off x="6247904" y="2174864"/>
            <a:ext cx="692727" cy="346457"/>
          </a:xfrm>
          <a:prstGeom prst="rightArrow">
            <a:avLst/>
          </a:prstGeom>
          <a:solidFill>
            <a:schemeClr val="accent6"/>
          </a:solidFill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332507" y="1827301"/>
            <a:ext cx="66543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IN" dirty="0">
                <a:solidFill>
                  <a:srgbClr val="2B91AF"/>
                </a:solidFill>
                <a:latin typeface="Cascadia Mono" panose="020B0609020000020004" pitchFamily="49" charset="0"/>
              </a:rPr>
              <a:t>Required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IN" dirty="0" err="1">
                <a:latin typeface="Cascadia Mono" panose="020B0609020000020004" pitchFamily="49" charset="0"/>
              </a:rPr>
              <a:t>ErrorMessage</a:t>
            </a:r>
            <a:r>
              <a:rPr lang="en-IN" dirty="0">
                <a:latin typeface="Cascadia Mono" panose="020B0609020000020004" pitchFamily="49" charset="0"/>
              </a:rPr>
              <a:t> 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=</a:t>
            </a:r>
            <a:r>
              <a:rPr lang="en-IN" dirty="0">
                <a:solidFill>
                  <a:srgbClr val="A31515"/>
                </a:solidFill>
                <a:latin typeface="Cascadia Mono" panose="020B0609020000020004" pitchFamily="49" charset="0"/>
              </a:rPr>
              <a:t>"Enter Mobile No"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IN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StringLength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(10)]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Mobile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332507" y="3115108"/>
            <a:ext cx="71350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StringLength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(10,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MinimumLength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3, </a:t>
            </a:r>
          </a:p>
          <a:p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ErrorMessage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"Minimum 3 characters are required"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Mobile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  <a:endParaRPr lang="en-IN" dirty="0"/>
          </a:p>
        </p:txBody>
      </p:sp>
      <p:sp>
        <p:nvSpPr>
          <p:cNvPr id="15" name="Right Arrow 14"/>
          <p:cNvSpPr/>
          <p:nvPr/>
        </p:nvSpPr>
        <p:spPr>
          <a:xfrm>
            <a:off x="7005834" y="3751903"/>
            <a:ext cx="692727" cy="346457"/>
          </a:xfrm>
          <a:prstGeom prst="rightArrow">
            <a:avLst/>
          </a:prstGeom>
          <a:solidFill>
            <a:schemeClr val="accent6"/>
          </a:solidFill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7771478" y="3115108"/>
            <a:ext cx="4229043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It will allow to enter max 10 characters</a:t>
            </a:r>
          </a:p>
          <a:p>
            <a:r>
              <a:rPr lang="en-US" sz="2000" dirty="0">
                <a:latin typeface="+mj-lt"/>
              </a:rPr>
              <a:t>Here, we have defined MinumumLength </a:t>
            </a:r>
          </a:p>
          <a:p>
            <a:r>
              <a:rPr lang="en-US" sz="2000" dirty="0">
                <a:latin typeface="+mj-lt"/>
              </a:rPr>
              <a:t>property which will prompt user to enter</a:t>
            </a:r>
          </a:p>
          <a:p>
            <a:r>
              <a:rPr lang="en-US" sz="2000" dirty="0">
                <a:latin typeface="+mj-lt"/>
              </a:rPr>
              <a:t>minimum 3 characters.</a:t>
            </a:r>
          </a:p>
          <a:p>
            <a:r>
              <a:rPr lang="en-US" sz="2000" dirty="0">
                <a:latin typeface="+mj-lt"/>
              </a:rPr>
              <a:t>If anyone enters characters less than 3 </a:t>
            </a:r>
          </a:p>
          <a:p>
            <a:r>
              <a:rPr lang="en-US" sz="2000" dirty="0">
                <a:latin typeface="+mj-lt"/>
              </a:rPr>
              <a:t>then it will give error message </a:t>
            </a:r>
          </a:p>
          <a:p>
            <a:r>
              <a:rPr lang="en-US" sz="2000" dirty="0">
                <a:solidFill>
                  <a:srgbClr val="DC3545"/>
                </a:solidFill>
                <a:latin typeface="+mj-lt"/>
              </a:rPr>
              <a:t>Minimum 3 characters are required</a:t>
            </a:r>
          </a:p>
        </p:txBody>
      </p:sp>
    </p:spTree>
    <p:extLst>
      <p:ext uri="{BB962C8B-B14F-4D97-AF65-F5344CB8AC3E}">
        <p14:creationId xmlns:p14="http://schemas.microsoft.com/office/powerpoint/2010/main" val="305321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8" grpId="0"/>
      <p:bldP spid="9" grpId="0" animBg="1"/>
      <p:bldP spid="3" grpId="0"/>
      <p:bldP spid="14" grpId="0"/>
      <p:bldP spid="15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[Range(</a:t>
            </a:r>
            <a:r>
              <a:rPr lang="en-IN" dirty="0" err="1"/>
              <a:t>minvalue</a:t>
            </a:r>
            <a:r>
              <a:rPr lang="en-IN" dirty="0"/>
              <a:t>, </a:t>
            </a:r>
            <a:r>
              <a:rPr lang="en-IN" dirty="0" err="1"/>
              <a:t>maxvalue</a:t>
            </a:r>
            <a:r>
              <a:rPr lang="en-IN" dirty="0"/>
              <a:t>)]</a:t>
            </a:r>
          </a:p>
        </p:txBody>
      </p:sp>
      <p:sp>
        <p:nvSpPr>
          <p:cNvPr id="4" name="Rectangle 3"/>
          <p:cNvSpPr/>
          <p:nvPr/>
        </p:nvSpPr>
        <p:spPr>
          <a:xfrm>
            <a:off x="207817" y="2266222"/>
            <a:ext cx="80633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Range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(1, 5,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ErrorMessage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"Enter Range Between 1 to 5"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Rating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7817" y="917841"/>
            <a:ext cx="4793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IN" dirty="0">
                <a:solidFill>
                  <a:srgbClr val="2B91AF"/>
                </a:solidFill>
                <a:latin typeface="Cascadia Mono" panose="020B0609020000020004" pitchFamily="49" charset="0"/>
              </a:rPr>
              <a:t>Range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(1, 5)]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Rating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  <a:endParaRPr lang="en-IN" dirty="0"/>
          </a:p>
        </p:txBody>
      </p:sp>
      <p:sp>
        <p:nvSpPr>
          <p:cNvPr id="6" name="Right Arrow 5"/>
          <p:cNvSpPr/>
          <p:nvPr/>
        </p:nvSpPr>
        <p:spPr>
          <a:xfrm>
            <a:off x="5170313" y="1067777"/>
            <a:ext cx="692727" cy="346457"/>
          </a:xfrm>
          <a:prstGeom prst="rightArrow">
            <a:avLst/>
          </a:prstGeom>
          <a:solidFill>
            <a:schemeClr val="accent6"/>
          </a:solidFill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079643" y="826992"/>
            <a:ext cx="54785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Empty        </a:t>
            </a:r>
            <a:r>
              <a:rPr lang="en-US" sz="2000" dirty="0">
                <a:solidFill>
                  <a:srgbClr val="DC3545"/>
                </a:solidFill>
                <a:latin typeface="+mj-lt"/>
              </a:rPr>
              <a:t>The Rating field is required. </a:t>
            </a:r>
          </a:p>
          <a:p>
            <a:r>
              <a:rPr lang="en-US" sz="2000" dirty="0">
                <a:latin typeface="+mj-lt"/>
              </a:rPr>
              <a:t>Characters       </a:t>
            </a:r>
            <a:r>
              <a:rPr lang="en-US" sz="2000" dirty="0">
                <a:solidFill>
                  <a:srgbClr val="DC3545"/>
                </a:solidFill>
                <a:latin typeface="+mj-lt"/>
              </a:rPr>
              <a:t>The field Rating must be a number.</a:t>
            </a:r>
          </a:p>
          <a:p>
            <a:r>
              <a:rPr lang="en-US" sz="2000" dirty="0">
                <a:latin typeface="+mj-lt"/>
              </a:rPr>
              <a:t>Value outside range</a:t>
            </a:r>
            <a:r>
              <a:rPr lang="en-US" sz="2000" dirty="0">
                <a:solidFill>
                  <a:srgbClr val="DC3545"/>
                </a:solidFill>
                <a:latin typeface="+mj-lt"/>
              </a:rPr>
              <a:t>        The field Rating must be between 1 and 5.  </a:t>
            </a:r>
            <a:endParaRPr lang="en-IN" sz="20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902437" y="1067006"/>
            <a:ext cx="290636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341642" y="1330939"/>
            <a:ext cx="290636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54588" y="1649358"/>
            <a:ext cx="290636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816956" y="2150431"/>
            <a:ext cx="29578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>
                <a:latin typeface="+mj-lt"/>
              </a:rPr>
              <a:t>Error Message:</a:t>
            </a:r>
          </a:p>
          <a:p>
            <a:r>
              <a:rPr lang="en-US" sz="2000" dirty="0">
                <a:solidFill>
                  <a:srgbClr val="DC3545"/>
                </a:solidFill>
                <a:latin typeface="+mj-lt"/>
              </a:rPr>
              <a:t>Enter Range Between 1 to 5</a:t>
            </a:r>
            <a:endParaRPr lang="en-IN" sz="2000" dirty="0">
              <a:latin typeface="+mj-lt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8126201" y="2375305"/>
            <a:ext cx="547409" cy="244860"/>
          </a:xfrm>
          <a:prstGeom prst="rightArrow">
            <a:avLst/>
          </a:prstGeom>
          <a:solidFill>
            <a:schemeClr val="accent6"/>
          </a:solidFill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26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1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 fontAlgn="ctr">
              <a:spcBef>
                <a:spcPts val="0"/>
              </a:spcBef>
            </a:pPr>
            <a:r>
              <a:rPr lang="en-IN" sz="3600" dirty="0">
                <a:solidFill>
                  <a:srgbClr val="212121"/>
                </a:solidFill>
                <a:latin typeface="Roboto Condensed" panose="02000000000000000000" pitchFamily="2" charset="0"/>
              </a:rPr>
              <a:t>[</a:t>
            </a:r>
            <a:r>
              <a:rPr lang="en-IN" sz="3600" dirty="0" err="1">
                <a:solidFill>
                  <a:srgbClr val="212121"/>
                </a:solidFill>
                <a:latin typeface="Roboto Condensed" panose="02000000000000000000" pitchFamily="2" charset="0"/>
              </a:rPr>
              <a:t>RegularExpression</a:t>
            </a:r>
            <a:r>
              <a:rPr lang="en-IN" sz="3600" dirty="0">
                <a:solidFill>
                  <a:srgbClr val="212121"/>
                </a:solidFill>
                <a:latin typeface="Roboto Condensed" panose="02000000000000000000" pitchFamily="2" charset="0"/>
              </a:rPr>
              <a:t>(regex)]</a:t>
            </a:r>
            <a:endParaRPr lang="en-IN" sz="3200" b="0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5719" y="1111797"/>
            <a:ext cx="8854395" cy="671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IN" dirty="0" err="1">
                <a:solidFill>
                  <a:srgbClr val="2B91AF"/>
                </a:solidFill>
                <a:latin typeface="Cascadia Mono" panose="020B0609020000020004" pitchFamily="49" charset="0"/>
              </a:rPr>
              <a:t>RegularExpression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IN" dirty="0">
                <a:solidFill>
                  <a:srgbClr val="A31515"/>
                </a:solidFill>
                <a:latin typeface="Cascadia Mono" panose="020B0609020000020004" pitchFamily="49" charset="0"/>
              </a:rPr>
              <a:t>"^[2-9]{1}[0-9]{3}\\s[0-9]{4}\\s[0-9]{4}$"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AadharCard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405719" y="1970039"/>
            <a:ext cx="11786281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2000" dirty="0">
                <a:latin typeface="+mj-lt"/>
              </a:rPr>
              <a:t>Empty        </a:t>
            </a:r>
            <a:r>
              <a:rPr lang="en-US" sz="2000" dirty="0">
                <a:solidFill>
                  <a:srgbClr val="DC3545"/>
                </a:solidFill>
                <a:latin typeface="+mj-lt"/>
              </a:rPr>
              <a:t>The </a:t>
            </a:r>
            <a:r>
              <a:rPr lang="en-US" sz="2000" dirty="0" err="1">
                <a:solidFill>
                  <a:srgbClr val="DC3545"/>
                </a:solidFill>
                <a:latin typeface="+mj-lt"/>
              </a:rPr>
              <a:t>AadharCard</a:t>
            </a:r>
            <a:r>
              <a:rPr lang="en-US" sz="2000" dirty="0">
                <a:solidFill>
                  <a:srgbClr val="DC3545"/>
                </a:solidFill>
                <a:latin typeface="+mj-lt"/>
              </a:rPr>
              <a:t> field is required</a:t>
            </a:r>
            <a:endParaRPr lang="en-US" sz="2000" u="sng" dirty="0">
              <a:latin typeface="+mj-lt"/>
            </a:endParaRPr>
          </a:p>
          <a:p>
            <a:r>
              <a:rPr lang="en-US" sz="2000" dirty="0">
                <a:latin typeface="+mj-lt"/>
              </a:rPr>
              <a:t>Invalid value        </a:t>
            </a:r>
            <a:r>
              <a:rPr lang="en-US" sz="2000" dirty="0">
                <a:solidFill>
                  <a:srgbClr val="DC3545"/>
                </a:solidFill>
                <a:latin typeface="+mj-lt"/>
              </a:rPr>
              <a:t>The field </a:t>
            </a:r>
            <a:r>
              <a:rPr lang="en-US" sz="2000" dirty="0" err="1">
                <a:solidFill>
                  <a:srgbClr val="DC3545"/>
                </a:solidFill>
                <a:latin typeface="+mj-lt"/>
              </a:rPr>
              <a:t>AadharCard</a:t>
            </a:r>
            <a:r>
              <a:rPr lang="en-US" sz="2000" dirty="0">
                <a:solidFill>
                  <a:srgbClr val="DC3545"/>
                </a:solidFill>
                <a:latin typeface="+mj-lt"/>
              </a:rPr>
              <a:t> must match the regular expression '^[2-9]{1}[0-9]{3}\s[0-9]{4}\s[0-9]{4}$'.</a:t>
            </a:r>
            <a:endParaRPr lang="en-IN" sz="2000" dirty="0">
              <a:latin typeface="+mj-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217455" y="2138593"/>
            <a:ext cx="290636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892369" y="2494193"/>
            <a:ext cx="290636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05719" y="3134494"/>
            <a:ext cx="8506052" cy="97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IN" dirty="0" err="1">
                <a:solidFill>
                  <a:srgbClr val="2B91AF"/>
                </a:solidFill>
                <a:latin typeface="Cascadia Mono" panose="020B0609020000020004" pitchFamily="49" charset="0"/>
              </a:rPr>
              <a:t>RegularExpression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IN" dirty="0">
                <a:solidFill>
                  <a:srgbClr val="A31515"/>
                </a:solidFill>
                <a:latin typeface="Cascadia Mono" panose="020B0609020000020004" pitchFamily="49" charset="0"/>
              </a:rPr>
              <a:t>"^[2-9]{1}[0-9]{3}\\s[0-9]{4}\\s[0-9]{4}$"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pPr>
              <a:spcAft>
                <a:spcPts val="200"/>
              </a:spcAft>
            </a:pP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ErrorMessage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r>
              <a:rPr lang="en-IN" dirty="0">
                <a:solidFill>
                  <a:srgbClr val="A31515"/>
                </a:solidFill>
                <a:latin typeface="Cascadia Mono" panose="020B0609020000020004" pitchFamily="49" charset="0"/>
              </a:rPr>
              <a:t>"Invalid </a:t>
            </a:r>
            <a:r>
              <a:rPr lang="en-IN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Aadhar</a:t>
            </a:r>
            <a:r>
              <a:rPr lang="en-IN" dirty="0">
                <a:solidFill>
                  <a:srgbClr val="A31515"/>
                </a:solidFill>
                <a:latin typeface="Cascadia Mono" panose="020B0609020000020004" pitchFamily="49" charset="0"/>
              </a:rPr>
              <a:t> Card No"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AadharCard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405719" y="4298949"/>
            <a:ext cx="25122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>
                <a:latin typeface="+mj-lt"/>
              </a:rPr>
              <a:t>Error Message</a:t>
            </a:r>
            <a:endParaRPr lang="en-IN" sz="2000" u="sng" dirty="0">
              <a:latin typeface="+mj-lt"/>
            </a:endParaRPr>
          </a:p>
          <a:p>
            <a:r>
              <a:rPr lang="en-IN" sz="2000" dirty="0">
                <a:solidFill>
                  <a:srgbClr val="DC3545"/>
                </a:solidFill>
                <a:latin typeface="+mj-lt"/>
              </a:rPr>
              <a:t>Invalid </a:t>
            </a:r>
            <a:r>
              <a:rPr lang="en-IN" sz="2000" dirty="0" err="1">
                <a:solidFill>
                  <a:srgbClr val="DC3545"/>
                </a:solidFill>
                <a:latin typeface="+mj-lt"/>
              </a:rPr>
              <a:t>Aadhar</a:t>
            </a:r>
            <a:r>
              <a:rPr lang="en-IN" sz="2000" dirty="0">
                <a:solidFill>
                  <a:srgbClr val="DC3545"/>
                </a:solidFill>
                <a:latin typeface="+mj-lt"/>
              </a:rPr>
              <a:t> Card No</a:t>
            </a:r>
            <a:endParaRPr lang="en-IN" sz="20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75086" y="3668007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fontAlgn="base"/>
            <a:r>
              <a:rPr lang="en-US" sz="1600" b="1" dirty="0">
                <a:solidFill>
                  <a:srgbClr val="FF0000"/>
                </a:solidFill>
              </a:rPr>
              <a:t>Understand Regular Expression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b="1" dirty="0"/>
              <a:t>^</a:t>
            </a:r>
            <a:r>
              <a:rPr lang="en-US" sz="1600" dirty="0"/>
              <a:t> represents the starting of the string.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b="1" dirty="0"/>
              <a:t>[2-9]{1}</a:t>
            </a:r>
            <a:r>
              <a:rPr lang="en-US" sz="1600" dirty="0"/>
              <a:t> represents the first digit should be any from 2-9.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b="1" dirty="0"/>
              <a:t>[0-9]{3}</a:t>
            </a:r>
            <a:r>
              <a:rPr lang="en-US" sz="1600" dirty="0"/>
              <a:t> represents the next 3 digits after the first digit should be any digit from 0-9.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b="1" dirty="0"/>
              <a:t>\\s</a:t>
            </a:r>
            <a:r>
              <a:rPr lang="en-US" sz="1600" dirty="0"/>
              <a:t> represents white space.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b="1" dirty="0"/>
              <a:t>[0-9]{4}</a:t>
            </a:r>
            <a:r>
              <a:rPr lang="en-US" sz="1600" dirty="0"/>
              <a:t> represents the next 4 digits should be any from 0-9.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b="1" dirty="0"/>
              <a:t>\\s</a:t>
            </a:r>
            <a:r>
              <a:rPr lang="en-US" sz="1600" dirty="0"/>
              <a:t> represents white space.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b="1" dirty="0"/>
              <a:t>[0-9]{4}</a:t>
            </a:r>
            <a:r>
              <a:rPr lang="en-US" sz="1600" dirty="0"/>
              <a:t> represents the next 4 digits should be any from 0-9.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b="1" dirty="0"/>
              <a:t>$</a:t>
            </a:r>
            <a:r>
              <a:rPr lang="en-US" sz="1600" dirty="0"/>
              <a:t> represents the ending of the string.</a:t>
            </a:r>
            <a:endParaRPr lang="en-US" sz="16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034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[</a:t>
            </a:r>
            <a:r>
              <a:rPr lang="en-IN" dirty="0" err="1"/>
              <a:t>MinLength</a:t>
            </a:r>
            <a:r>
              <a:rPr lang="en-IN" dirty="0"/>
              <a:t>(value)]  </a:t>
            </a:r>
          </a:p>
        </p:txBody>
      </p:sp>
      <p:sp>
        <p:nvSpPr>
          <p:cNvPr id="5" name="Rectangle 4"/>
          <p:cNvSpPr/>
          <p:nvPr/>
        </p:nvSpPr>
        <p:spPr>
          <a:xfrm>
            <a:off x="269744" y="929180"/>
            <a:ext cx="5184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IN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MinLength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(4)]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LastName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216335" y="823225"/>
            <a:ext cx="4964821" cy="14388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300"/>
              </a:spcAft>
            </a:pPr>
            <a:r>
              <a:rPr lang="en-US" sz="2000" dirty="0">
                <a:latin typeface="+mj-lt"/>
              </a:rPr>
              <a:t>Empty        </a:t>
            </a:r>
            <a:r>
              <a:rPr lang="en-US" sz="2000" dirty="0">
                <a:solidFill>
                  <a:srgbClr val="DC3545"/>
                </a:solidFill>
                <a:latin typeface="+mj-lt"/>
              </a:rPr>
              <a:t>The LastName field is required</a:t>
            </a:r>
          </a:p>
          <a:p>
            <a:pPr algn="just">
              <a:spcAft>
                <a:spcPts val="300"/>
              </a:spcAft>
            </a:pPr>
            <a:r>
              <a:rPr lang="en-US" sz="2000" dirty="0">
                <a:latin typeface="+mj-lt"/>
              </a:rPr>
              <a:t>String Less than 4 characters        </a:t>
            </a:r>
            <a:r>
              <a:rPr lang="en-US" sz="2000" dirty="0">
                <a:solidFill>
                  <a:srgbClr val="DC3545"/>
                </a:solidFill>
                <a:latin typeface="+mj-lt"/>
              </a:rPr>
              <a:t>The field </a:t>
            </a:r>
          </a:p>
          <a:p>
            <a:pPr algn="just">
              <a:spcAft>
                <a:spcPts val="300"/>
              </a:spcAft>
            </a:pPr>
            <a:r>
              <a:rPr lang="en-US" sz="2000" dirty="0">
                <a:solidFill>
                  <a:srgbClr val="DC3545"/>
                </a:solidFill>
                <a:latin typeface="+mj-lt"/>
              </a:rPr>
              <a:t>LastName must be a string or array type with a </a:t>
            </a:r>
          </a:p>
          <a:p>
            <a:pPr algn="just">
              <a:spcAft>
                <a:spcPts val="300"/>
              </a:spcAft>
            </a:pPr>
            <a:r>
              <a:rPr lang="en-US" sz="2000" dirty="0">
                <a:solidFill>
                  <a:srgbClr val="DC3545"/>
                </a:solidFill>
                <a:latin typeface="+mj-lt"/>
              </a:rPr>
              <a:t>minimum length of '4'.</a:t>
            </a:r>
            <a:endParaRPr lang="en-US" sz="2000" u="sng" dirty="0">
              <a:latin typeface="+mj-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052785" y="1011118"/>
            <a:ext cx="290636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Arrow 7"/>
          <p:cNvSpPr/>
          <p:nvPr/>
        </p:nvSpPr>
        <p:spPr>
          <a:xfrm>
            <a:off x="5403273" y="1220665"/>
            <a:ext cx="692727" cy="346457"/>
          </a:xfrm>
          <a:prstGeom prst="rightArrow">
            <a:avLst/>
          </a:prstGeom>
          <a:solidFill>
            <a:schemeClr val="accent6"/>
          </a:solidFill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312394" y="1379932"/>
            <a:ext cx="290636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69744" y="2465222"/>
            <a:ext cx="8551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IN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MinLength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(4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ErrorMessage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"Minimum 4 characters required"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LastName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8698745" y="2682816"/>
            <a:ext cx="31468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IN" sz="2000" dirty="0">
                <a:solidFill>
                  <a:srgbClr val="DC3545"/>
                </a:solidFill>
                <a:latin typeface="+mj-lt"/>
              </a:rPr>
              <a:t>Minimum 4 characters required</a:t>
            </a:r>
            <a:endParaRPr lang="en-US" sz="2000" u="sng" dirty="0">
              <a:latin typeface="+mj-lt"/>
            </a:endParaRPr>
          </a:p>
        </p:txBody>
      </p:sp>
      <p:sp>
        <p:nvSpPr>
          <p:cNvPr id="3" name="Right Arrow 7">
            <a:extLst>
              <a:ext uri="{FF2B5EF4-FFF2-40B4-BE49-F238E27FC236}">
                <a16:creationId xmlns:a16="http://schemas.microsoft.com/office/drawing/2014/main" id="{929E8B16-784E-B686-30EB-0755265CDF5B}"/>
              </a:ext>
            </a:extLst>
          </p:cNvPr>
          <p:cNvSpPr/>
          <p:nvPr/>
        </p:nvSpPr>
        <p:spPr>
          <a:xfrm>
            <a:off x="8006018" y="2824020"/>
            <a:ext cx="692727" cy="346457"/>
          </a:xfrm>
          <a:prstGeom prst="rightArrow">
            <a:avLst/>
          </a:prstGeom>
          <a:solidFill>
            <a:schemeClr val="accent6"/>
          </a:solidFill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C801F-A2F5-0D93-C4CC-3EB06F035B0F}"/>
              </a:ext>
            </a:extLst>
          </p:cNvPr>
          <p:cNvSpPr txBox="1"/>
          <p:nvPr/>
        </p:nvSpPr>
        <p:spPr>
          <a:xfrm>
            <a:off x="269744" y="3901491"/>
            <a:ext cx="6197600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IN" sz="2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MaxLength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(4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ErrorMessage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"Maximum 4 characters required"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LastName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890B28-F087-0710-B771-881507DED35C}"/>
              </a:ext>
            </a:extLst>
          </p:cNvPr>
          <p:cNvSpPr/>
          <p:nvPr/>
        </p:nvSpPr>
        <p:spPr>
          <a:xfrm>
            <a:off x="7523326" y="3811438"/>
            <a:ext cx="31468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2000" dirty="0">
                <a:latin typeface="+mj-lt"/>
              </a:rPr>
              <a:t>Here in this case error will not generate but </a:t>
            </a:r>
            <a:r>
              <a:rPr lang="en-US" sz="2000" dirty="0" err="1">
                <a:latin typeface="+mj-lt"/>
              </a:rPr>
              <a:t>MaxLength</a:t>
            </a:r>
            <a:r>
              <a:rPr lang="en-US" sz="2000" dirty="0">
                <a:latin typeface="+mj-lt"/>
              </a:rPr>
              <a:t> itself not allowed entry after 4</a:t>
            </a:r>
            <a:r>
              <a:rPr lang="en-US" sz="2000" baseline="30000" dirty="0">
                <a:latin typeface="+mj-lt"/>
              </a:rPr>
              <a:t>th</a:t>
            </a:r>
            <a:r>
              <a:rPr lang="en-US" sz="2000" dirty="0">
                <a:latin typeface="+mj-lt"/>
              </a:rPr>
              <a:t> </a:t>
            </a:r>
            <a:r>
              <a:rPr lang="en-IN" sz="2000" dirty="0">
                <a:latin typeface="+mj-lt"/>
              </a:rPr>
              <a:t>character</a:t>
            </a:r>
            <a:endParaRPr lang="en-US" sz="2000" dirty="0">
              <a:latin typeface="+mj-lt"/>
            </a:endParaRPr>
          </a:p>
        </p:txBody>
      </p:sp>
      <p:sp>
        <p:nvSpPr>
          <p:cNvPr id="14" name="Right Arrow 7">
            <a:extLst>
              <a:ext uri="{FF2B5EF4-FFF2-40B4-BE49-F238E27FC236}">
                <a16:creationId xmlns:a16="http://schemas.microsoft.com/office/drawing/2014/main" id="{3C22DF95-1AB8-F3B1-DD71-F3D96C1CE053}"/>
              </a:ext>
            </a:extLst>
          </p:cNvPr>
          <p:cNvSpPr/>
          <p:nvPr/>
        </p:nvSpPr>
        <p:spPr>
          <a:xfrm>
            <a:off x="6706421" y="4205315"/>
            <a:ext cx="692727" cy="346457"/>
          </a:xfrm>
          <a:prstGeom prst="rightArrow">
            <a:avLst/>
          </a:prstGeom>
          <a:solidFill>
            <a:schemeClr val="accent6"/>
          </a:solidFill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0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11" grpId="0"/>
      <p:bldP spid="12" grpId="0"/>
      <p:bldP spid="3" grpId="0" animBg="1"/>
      <p:bldP spid="10" grpId="0" animBg="1"/>
      <p:bldP spid="13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[Compare]  </a:t>
            </a:r>
          </a:p>
        </p:txBody>
      </p:sp>
      <p:sp>
        <p:nvSpPr>
          <p:cNvPr id="5" name="Rectangle 4"/>
          <p:cNvSpPr/>
          <p:nvPr/>
        </p:nvSpPr>
        <p:spPr>
          <a:xfrm>
            <a:off x="237064" y="835932"/>
            <a:ext cx="5694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Password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181646" y="1210988"/>
            <a:ext cx="67610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Compare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"Password"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ErrorMessage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"Password does not match"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ConfirmPassword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  <a:endParaRPr lang="en-IN" dirty="0"/>
          </a:p>
        </p:txBody>
      </p:sp>
      <p:sp>
        <p:nvSpPr>
          <p:cNvPr id="11" name="Right Arrow 10"/>
          <p:cNvSpPr/>
          <p:nvPr/>
        </p:nvSpPr>
        <p:spPr>
          <a:xfrm>
            <a:off x="6096000" y="1499424"/>
            <a:ext cx="692727" cy="346457"/>
          </a:xfrm>
          <a:prstGeom prst="rightArrow">
            <a:avLst/>
          </a:prstGeom>
          <a:solidFill>
            <a:schemeClr val="accent6"/>
          </a:solidFill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903155" y="1487986"/>
            <a:ext cx="4684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dirty="0">
                <a:solidFill>
                  <a:srgbClr val="DC3545"/>
                </a:solidFill>
                <a:latin typeface="+mj-lt"/>
              </a:rPr>
              <a:t>Password does not match</a:t>
            </a:r>
            <a:endParaRPr lang="en-US" u="sng" dirty="0"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390D9E-2A6D-B03D-86C3-CE8C0556A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4" y="3062176"/>
            <a:ext cx="10831689" cy="22964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B524F1-55F1-CC52-341C-BDA644D34EC5}"/>
              </a:ext>
            </a:extLst>
          </p:cNvPr>
          <p:cNvSpPr txBox="1"/>
          <p:nvPr/>
        </p:nvSpPr>
        <p:spPr>
          <a:xfrm>
            <a:off x="181646" y="2692844"/>
            <a:ext cx="146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1298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 animBg="1"/>
      <p:bldP spid="12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[</a:t>
            </a:r>
            <a:r>
              <a:rPr lang="en-IN" dirty="0" err="1"/>
              <a:t>EmailAddress</a:t>
            </a:r>
            <a:r>
              <a:rPr lang="en-IN" dirty="0"/>
              <a:t>]</a:t>
            </a:r>
          </a:p>
        </p:txBody>
      </p:sp>
      <p:sp>
        <p:nvSpPr>
          <p:cNvPr id="4" name="Rectangle 3"/>
          <p:cNvSpPr/>
          <p:nvPr/>
        </p:nvSpPr>
        <p:spPr>
          <a:xfrm>
            <a:off x="300717" y="9719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IN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EmailAddress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Email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  <a:endParaRPr lang="en-IN" dirty="0"/>
          </a:p>
        </p:txBody>
      </p:sp>
      <p:sp>
        <p:nvSpPr>
          <p:cNvPr id="5" name="Right Arrow 4"/>
          <p:cNvSpPr/>
          <p:nvPr/>
        </p:nvSpPr>
        <p:spPr>
          <a:xfrm>
            <a:off x="7392105" y="2609199"/>
            <a:ext cx="692727" cy="346457"/>
          </a:xfrm>
          <a:prstGeom prst="rightArrow">
            <a:avLst/>
          </a:prstGeom>
          <a:solidFill>
            <a:schemeClr val="accent6"/>
          </a:solidFill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937489" y="944094"/>
            <a:ext cx="5143500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2000" dirty="0">
                <a:latin typeface="+mj-lt"/>
              </a:rPr>
              <a:t>Empty        </a:t>
            </a:r>
            <a:r>
              <a:rPr lang="en-US" sz="2000" dirty="0">
                <a:solidFill>
                  <a:srgbClr val="DC3545"/>
                </a:solidFill>
                <a:latin typeface="+mj-lt"/>
              </a:rPr>
              <a:t>The Email field is required.</a:t>
            </a:r>
          </a:p>
          <a:p>
            <a:pPr>
              <a:spcAft>
                <a:spcPts val="300"/>
              </a:spcAft>
            </a:pPr>
            <a:r>
              <a:rPr lang="en-US" sz="2000" dirty="0"/>
              <a:t>String does not match         </a:t>
            </a:r>
            <a:r>
              <a:rPr lang="en-US" sz="2000" dirty="0">
                <a:solidFill>
                  <a:srgbClr val="DC3545"/>
                </a:solidFill>
              </a:rPr>
              <a:t>The Email field is not a valid e-mail address</a:t>
            </a:r>
            <a:r>
              <a:rPr lang="en-US" sz="2000" dirty="0">
                <a:solidFill>
                  <a:srgbClr val="DC3545"/>
                </a:solidFill>
                <a:latin typeface="+mj-lt"/>
              </a:rPr>
              <a:t>.</a:t>
            </a:r>
            <a:endParaRPr lang="en-US" sz="2000" u="sng" dirty="0">
              <a:latin typeface="+mj-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712112" y="1131987"/>
            <a:ext cx="290636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345790" y="1467784"/>
            <a:ext cx="290636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00717" y="2246121"/>
            <a:ext cx="7970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EmailAddress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ErrorMessage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"Please Enter Valid Email"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Email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  <a:endParaRPr lang="en-IN" dirty="0"/>
          </a:p>
        </p:txBody>
      </p:sp>
      <p:sp>
        <p:nvSpPr>
          <p:cNvPr id="10" name="Right Arrow 9"/>
          <p:cNvSpPr/>
          <p:nvPr/>
        </p:nvSpPr>
        <p:spPr>
          <a:xfrm>
            <a:off x="5083725" y="1209510"/>
            <a:ext cx="692727" cy="346457"/>
          </a:xfrm>
          <a:prstGeom prst="rightArrow">
            <a:avLst/>
          </a:prstGeom>
          <a:solidFill>
            <a:schemeClr val="accent6"/>
          </a:solidFill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8174573" y="2445297"/>
            <a:ext cx="37893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Invalid Email      </a:t>
            </a:r>
            <a:r>
              <a:rPr lang="en-IN" sz="2000" dirty="0">
                <a:solidFill>
                  <a:srgbClr val="DC3545"/>
                </a:solidFill>
                <a:latin typeface="+mj-lt"/>
              </a:rPr>
              <a:t>Please Enter Valid Email</a:t>
            </a:r>
            <a:endParaRPr lang="en-IN" sz="2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9571981" y="2652641"/>
            <a:ext cx="290636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62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9" grpId="0"/>
      <p:bldP spid="10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Model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801091" y="1014719"/>
            <a:ext cx="8589818" cy="50629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IN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IN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700" dirty="0">
                <a:solidFill>
                  <a:srgbClr val="2B91AF"/>
                </a:solidFill>
                <a:latin typeface="Cascadia Mono" panose="020B0609020000020004" pitchFamily="49" charset="0"/>
              </a:rPr>
              <a:t>EmployeeModel</a:t>
            </a:r>
            <a:endParaRPr lang="en-IN" sz="1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endParaRPr lang="en-IN" sz="1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[</a:t>
            </a:r>
            <a:r>
              <a:rPr lang="en-IN" sz="1700" dirty="0">
                <a:solidFill>
                  <a:srgbClr val="2B91AF"/>
                </a:solidFill>
                <a:latin typeface="Cascadia Mono" panose="020B0609020000020004" pitchFamily="49" charset="0"/>
              </a:rPr>
              <a:t>Required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ErrorMessage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700" dirty="0">
                <a:solidFill>
                  <a:srgbClr val="A31515"/>
                </a:solidFill>
                <a:latin typeface="Cascadia Mono" panose="020B0609020000020004" pitchFamily="49" charset="0"/>
              </a:rPr>
              <a:t>"First Name is Required"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IN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[</a:t>
            </a:r>
            <a:r>
              <a:rPr lang="en-IN" sz="1700" dirty="0">
                <a:solidFill>
                  <a:srgbClr val="2B91AF"/>
                </a:solidFill>
                <a:latin typeface="Cascadia Mono" panose="020B0609020000020004" pitchFamily="49" charset="0"/>
              </a:rPr>
              <a:t>Display</a:t>
            </a:r>
            <a:r>
              <a:rPr lang="en-IN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(Name = </a:t>
            </a:r>
            <a:r>
              <a:rPr lang="en-IN" sz="1700" dirty="0">
                <a:solidFill>
                  <a:srgbClr val="A31515"/>
                </a:solidFill>
                <a:latin typeface="Cascadia Mono" panose="020B0609020000020004" pitchFamily="49" charset="0"/>
              </a:rPr>
              <a:t>"First name"</a:t>
            </a:r>
            <a:r>
              <a:rPr lang="en-IN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FirstName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endParaRPr lang="en-IN" sz="1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[</a:t>
            </a:r>
            <a:r>
              <a:rPr lang="en-IN" sz="1700" dirty="0">
                <a:solidFill>
                  <a:srgbClr val="2B91AF"/>
                </a:solidFill>
                <a:latin typeface="Cascadia Mono" panose="020B0609020000020004" pitchFamily="49" charset="0"/>
              </a:rPr>
              <a:t>Required</a:t>
            </a:r>
            <a:r>
              <a:rPr lang="en-IN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IN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[</a:t>
            </a:r>
            <a:r>
              <a:rPr lang="en-IN" sz="1700" dirty="0">
                <a:solidFill>
                  <a:srgbClr val="2B91AF"/>
                </a:solidFill>
                <a:latin typeface="Cascadia Mono" panose="020B0609020000020004" pitchFamily="49" charset="0"/>
              </a:rPr>
              <a:t>Display</a:t>
            </a:r>
            <a:r>
              <a:rPr lang="en-IN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(Name = </a:t>
            </a:r>
            <a:r>
              <a:rPr lang="en-IN" sz="1700" dirty="0">
                <a:solidFill>
                  <a:srgbClr val="A31515"/>
                </a:solidFill>
                <a:latin typeface="Cascadia Mono" panose="020B0609020000020004" pitchFamily="49" charset="0"/>
              </a:rPr>
              <a:t>"Last Name"</a:t>
            </a:r>
            <a:r>
              <a:rPr lang="en-IN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LastName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endParaRPr lang="en-IN" sz="1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[</a:t>
            </a:r>
            <a:r>
              <a:rPr lang="en-IN" sz="1700" dirty="0">
                <a:solidFill>
                  <a:srgbClr val="2B91AF"/>
                </a:solidFill>
                <a:latin typeface="Cascadia Mono" panose="020B0609020000020004" pitchFamily="49" charset="0"/>
              </a:rPr>
              <a:t>Required</a:t>
            </a:r>
            <a:r>
              <a:rPr lang="en-IN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IN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[</a:t>
            </a:r>
            <a:r>
              <a:rPr lang="en-IN" sz="17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StringLength</a:t>
            </a:r>
            <a:r>
              <a:rPr lang="en-IN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(10)]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MobileNo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endParaRPr lang="en-IN" sz="1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[</a:t>
            </a:r>
            <a:r>
              <a:rPr lang="en-IN" sz="1700" dirty="0">
                <a:solidFill>
                  <a:srgbClr val="2B91AF"/>
                </a:solidFill>
                <a:latin typeface="Cascadia Mono" panose="020B0609020000020004" pitchFamily="49" charset="0"/>
              </a:rPr>
              <a:t>Required</a:t>
            </a:r>
            <a:r>
              <a:rPr lang="en-IN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IN" sz="1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ErrorMessage</a:t>
            </a:r>
            <a:r>
              <a:rPr lang="en-IN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IN" sz="1700" dirty="0">
                <a:solidFill>
                  <a:srgbClr val="A31515"/>
                </a:solidFill>
                <a:latin typeface="Cascadia Mono" panose="020B0609020000020004" pitchFamily="49" charset="0"/>
              </a:rPr>
              <a:t>"Enter Valid email"</a:t>
            </a:r>
            <a:r>
              <a:rPr lang="en-IN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IN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[</a:t>
            </a:r>
            <a:r>
              <a:rPr lang="en-IN" sz="17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EmailAddress</a:t>
            </a:r>
            <a:r>
              <a:rPr lang="en-IN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Email {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7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IN" sz="17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159853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Employee.cshtml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568036" y="946572"/>
            <a:ext cx="11509664" cy="54476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="form-group col-md-4"&gt;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h3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Employee </a:t>
            </a:r>
            <a:r>
              <a:rPr lang="en-IN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Registrtion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h3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hr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/&gt;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="form-row"&gt;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form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role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method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="post"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asp-controller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Employee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asp-action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="Save"&gt;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="form-group"&gt;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="form-group col-md-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4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"&gt;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&gt;&lt;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span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="text-danger"&gt;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First Name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input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="text"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="form-control"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placeholder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="Enter First Name"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ascadia Mono" panose="020B0609020000020004" pitchFamily="49" charset="0"/>
              </a:rPr>
              <a:t>				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asp-for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FirstName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"&gt;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span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asp-validation-for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FirstName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="text-danger"&gt;&lt;/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="form-group"&gt;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="form-group col-md-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4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"&gt;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&gt;&lt;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span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="text-danger"&gt;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Last Name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input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="text"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="form-control"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placeholder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="Enter Last Code"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ascadia Mono" panose="020B0609020000020004" pitchFamily="49" charset="0"/>
              </a:rPr>
              <a:t>			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asp-for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LastName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"&gt;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span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asp-validation-for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LastName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="text-danger"&gt;&lt;/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531053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Employee.cshtml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662545" y="16526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31179" y="823999"/>
            <a:ext cx="11929641" cy="510909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&lt;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="form-group"&gt;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="form-group col-md-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4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"&gt;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&gt;&lt;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span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="text-danger"&gt;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Mobile No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input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="text"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="form-control"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placeholder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="Enter State Code"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ascadia Mono" panose="020B0609020000020004" pitchFamily="49" charset="0"/>
              </a:rPr>
              <a:t>			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asp-for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MobileNo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"&gt;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span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asp-validation-for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MobileNo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="text-danger"&gt;&lt;/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="form-group"&gt;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="form-group col-md-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4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"&gt;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&gt;&lt;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span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="text-danger"&gt;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Email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input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="text"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="form-control"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placeholder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="Enter State Code"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ascadia Mono" panose="020B0609020000020004" pitchFamily="49" charset="0"/>
              </a:rPr>
              <a:t>			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asp-for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Email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"&gt;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span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asp-validation-for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Email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="text-danger"&gt;&lt;/</a:t>
            </a:r>
            <a:r>
              <a:rPr lang="en-US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IN" sz="1600" dirty="0" err="1">
                <a:solidFill>
                  <a:srgbClr val="800000"/>
                </a:solidFill>
                <a:latin typeface="Cascadia Mono" panose="020B0609020000020004" pitchFamily="49" charset="0"/>
              </a:rPr>
              <a:t>br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/&gt;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button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="submit"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en-US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btn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btn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-primary"&gt;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Save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button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IN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form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190957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Employee Registration | Client Side Validation</a:t>
            </a:r>
            <a:endParaRPr lang="en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166" y="918689"/>
            <a:ext cx="4343667" cy="533185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2867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612648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Validation/Data Annotations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Client Side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Server Sie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MVC Areas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Adding Area in a Project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Binding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Default Model Binder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IFormCollection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Interface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Bind Attribute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Session Management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3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Server-Side Validation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could disable scripts in his browser or do something else to bypass client-side validation, in this case server-side validation must required to protect our data from wrong input.</a:t>
            </a:r>
          </a:p>
          <a:p>
            <a:r>
              <a:rPr lang="en-US" dirty="0"/>
              <a:t>Server-side validations are also required for ensuring that the received data is correct and valid.</a:t>
            </a:r>
          </a:p>
          <a:p>
            <a:r>
              <a:rPr lang="en-US" dirty="0"/>
              <a:t>If the received data is valid then we do the further processing with the data. </a:t>
            </a:r>
          </a:p>
          <a:p>
            <a:r>
              <a:rPr lang="en-US" dirty="0"/>
              <a:t>In this process, if the data not validated, then a response along with proper error message is sent back to the client where these messages are shown to the user so that those wrong entered data can be rectified.</a:t>
            </a:r>
          </a:p>
          <a:p>
            <a:r>
              <a:rPr lang="en-US" b="1" dirty="0"/>
              <a:t>Server-side validations are important before accessing any information provided by user</a:t>
            </a:r>
            <a:r>
              <a:rPr lang="en-US" dirty="0"/>
              <a:t>.</a:t>
            </a:r>
          </a:p>
          <a:p>
            <a:r>
              <a:rPr lang="en-US" dirty="0"/>
              <a:t>In Asp.Net Core, the best way to perform the server-side validation is using </a:t>
            </a:r>
            <a:r>
              <a:rPr lang="en-US" b="1" dirty="0"/>
              <a:t>Model Validation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46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ModelState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ModelState</a:t>
            </a:r>
            <a:r>
              <a:rPr lang="en-US" dirty="0"/>
              <a:t> is a property of controller </a:t>
            </a:r>
            <a:r>
              <a:rPr lang="en-US" b="1" dirty="0"/>
              <a:t>that is used for validating data on server side</a:t>
            </a:r>
            <a:r>
              <a:rPr lang="en-US" dirty="0"/>
              <a:t>.</a:t>
            </a:r>
          </a:p>
          <a:p>
            <a:r>
              <a:rPr lang="en-US" dirty="0" err="1"/>
              <a:t>ModelState</a:t>
            </a:r>
            <a:r>
              <a:rPr lang="en-US" dirty="0"/>
              <a:t> is a collection of </a:t>
            </a:r>
            <a:r>
              <a:rPr lang="en-US" dirty="0">
                <a:solidFill>
                  <a:schemeClr val="accent6"/>
                </a:solidFill>
              </a:rPr>
              <a:t>name and value pair that was submitted to the server during post</a:t>
            </a:r>
            <a:r>
              <a:rPr lang="en-US" dirty="0"/>
              <a:t>.</a:t>
            </a:r>
          </a:p>
          <a:p>
            <a:r>
              <a:rPr lang="en-US" dirty="0"/>
              <a:t>It also contains a </a:t>
            </a:r>
            <a:r>
              <a:rPr lang="en-US" dirty="0">
                <a:solidFill>
                  <a:schemeClr val="accent6"/>
                </a:solidFill>
              </a:rPr>
              <a:t>collection of error messages for each value submitted</a:t>
            </a:r>
            <a:r>
              <a:rPr lang="en-US" dirty="0"/>
              <a:t>.</a:t>
            </a:r>
          </a:p>
          <a:p>
            <a:r>
              <a:rPr lang="en-IN" b="1" u="sng" dirty="0" err="1">
                <a:solidFill>
                  <a:schemeClr val="accent6"/>
                </a:solidFill>
              </a:rPr>
              <a:t>ModelState.IsValid</a:t>
            </a:r>
            <a:r>
              <a:rPr lang="en-IN" u="sng" dirty="0">
                <a:solidFill>
                  <a:schemeClr val="accent6"/>
                </a:solidFill>
              </a:rPr>
              <a:t> </a:t>
            </a:r>
            <a:r>
              <a:rPr lang="en-IN" u="sng" dirty="0"/>
              <a:t>property</a:t>
            </a:r>
          </a:p>
          <a:p>
            <a:pPr lvl="1"/>
            <a:r>
              <a:rPr lang="en-US" dirty="0"/>
              <a:t>ModelState.IsValid property is an inbuilt property which verifies two things:</a:t>
            </a:r>
          </a:p>
          <a:p>
            <a:pPr lvl="2"/>
            <a:r>
              <a:rPr lang="en-US" i="1" dirty="0"/>
              <a:t>Whether the Form values are bound to the Model</a:t>
            </a:r>
            <a:r>
              <a:rPr lang="en-US" dirty="0"/>
              <a:t>.</a:t>
            </a:r>
          </a:p>
          <a:p>
            <a:pPr lvl="2"/>
            <a:r>
              <a:rPr lang="en-US" i="1" dirty="0"/>
              <a:t>All the validations specified inside Model class using Data annotations have been passed.</a:t>
            </a:r>
          </a:p>
          <a:p>
            <a:pPr lvl="1"/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297131" y="3650385"/>
            <a:ext cx="66778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(ModelState.IsValid)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... do something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else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... do something</a:t>
            </a:r>
          </a:p>
          <a:p>
            <a:r>
              <a:rPr lang="en-US" dirty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881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Model | </a:t>
            </a:r>
            <a:r>
              <a:rPr lang="en-US" dirty="0">
                <a:solidFill>
                  <a:schemeClr val="accent6"/>
                </a:solidFill>
              </a:rPr>
              <a:t>Without Annotations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8870" y="1113576"/>
            <a:ext cx="6681026" cy="41236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3964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Form 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0" y="776606"/>
            <a:ext cx="9253822" cy="57690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5039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Controller Save Action Method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60" y="826016"/>
            <a:ext cx="7678222" cy="5658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688063" y="1204111"/>
            <a:ext cx="7306147" cy="200081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99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98" y="800347"/>
            <a:ext cx="5877945" cy="57151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837" y="795330"/>
            <a:ext cx="5209443" cy="48688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6805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1" y="904522"/>
            <a:ext cx="10050278" cy="50489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4333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MVC Areas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4.2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7000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Areas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ASP.NET Areas is a feature that allows to create a separate module in the application with its own set of Razor Pages, controllers, views, and models.</a:t>
            </a:r>
            <a:endParaRPr lang="en-US" b="1" dirty="0"/>
          </a:p>
          <a:p>
            <a:r>
              <a:rPr lang="en-US" dirty="0"/>
              <a:t>Areas provide a way to partition an ASP.NET Core Web app into smaller functional groups.</a:t>
            </a:r>
          </a:p>
          <a:p>
            <a:r>
              <a:rPr lang="en-IN" dirty="0"/>
              <a:t>It allows you to logically partition your application into smaller units/modules, making it easier to manage and scale larger applications.</a:t>
            </a:r>
          </a:p>
          <a:p>
            <a:r>
              <a:rPr lang="en-US" dirty="0"/>
              <a:t>This is very helpful in a large web application, where all the controllers, views, and models have a single set of folders and that becomes easy to manage.</a:t>
            </a:r>
          </a:p>
          <a:p>
            <a:r>
              <a:rPr lang="en-US" dirty="0"/>
              <a:t>This also helps multiple developers to work on the same web application without interfering with one another.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666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Cont..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767264" cy="5590565"/>
          </a:xfrm>
        </p:spPr>
        <p:txBody>
          <a:bodyPr/>
          <a:lstStyle/>
          <a:p>
            <a:r>
              <a:rPr lang="en-US" b="1" dirty="0"/>
              <a:t>When to use Area?</a:t>
            </a:r>
          </a:p>
          <a:p>
            <a:pPr lvl="1"/>
            <a:r>
              <a:rPr lang="en-US" dirty="0"/>
              <a:t>The app is made of multiple high-level functional components that can be logically separated.</a:t>
            </a:r>
          </a:p>
          <a:p>
            <a:pPr lvl="1"/>
            <a:r>
              <a:rPr lang="en-US" dirty="0"/>
              <a:t>You want to partition the app so that each functional area can be worked on independently.</a:t>
            </a:r>
          </a:p>
          <a:p>
            <a:r>
              <a:rPr lang="en-US" dirty="0"/>
              <a:t>For an example, a large enterprise application may have different modules like </a:t>
            </a:r>
            <a:r>
              <a:rPr lang="en-US" b="1" i="1" dirty="0"/>
              <a:t>Customers, Employees, Finance</a:t>
            </a:r>
            <a:r>
              <a:rPr lang="en-US" dirty="0"/>
              <a:t> etc. </a:t>
            </a:r>
          </a:p>
          <a:p>
            <a:r>
              <a:rPr lang="en-US" dirty="0"/>
              <a:t>Each of these units have their own area to contain Views, Controllers, Razor Pages, and models.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B4259-B3AD-4D63-C968-9E8F8DA59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317" y="868393"/>
            <a:ext cx="3965049" cy="51212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686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Validations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– 4.1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02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How to Add Areas in a Project?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4.3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0260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Areas in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ASP.NET Core web app using areas, controllers, and views contains the following:</a:t>
            </a:r>
          </a:p>
          <a:p>
            <a:pPr lvl="1"/>
            <a:r>
              <a:rPr lang="en-IN" dirty="0"/>
              <a:t>An Area folder structure.</a:t>
            </a:r>
          </a:p>
          <a:p>
            <a:pPr lvl="1"/>
            <a:r>
              <a:rPr lang="en-US" dirty="0"/>
              <a:t>Controllers with the </a:t>
            </a:r>
            <a:r>
              <a:rPr lang="en-US" b="1" dirty="0"/>
              <a:t>[Area]</a:t>
            </a:r>
            <a:r>
              <a:rPr lang="en-US" dirty="0"/>
              <a:t> attribute to associate the controller with the area.</a:t>
            </a:r>
          </a:p>
          <a:p>
            <a:pPr lvl="1"/>
            <a:r>
              <a:rPr lang="en-US" dirty="0"/>
              <a:t>To add area route in </a:t>
            </a:r>
            <a:r>
              <a:rPr lang="en-US" dirty="0" err="1"/>
              <a:t>Program.cs</a:t>
            </a:r>
            <a:r>
              <a:rPr lang="en-US" dirty="0"/>
              <a:t> file.</a:t>
            </a:r>
          </a:p>
          <a:p>
            <a:r>
              <a:rPr lang="en-US" dirty="0"/>
              <a:t>An area folder structure:</a:t>
            </a:r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29F13-FFA5-F5AE-B3BC-B47F34FF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6" y="2782201"/>
            <a:ext cx="4298091" cy="35476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015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Areas in Project Cont..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dirty="0"/>
              <a:t>Controllers with the </a:t>
            </a:r>
            <a:r>
              <a:rPr lang="en-US" b="1" dirty="0"/>
              <a:t>[Area]</a:t>
            </a:r>
            <a:r>
              <a:rPr lang="en-US" dirty="0"/>
              <a:t> attribute to associate the controller with the area.</a:t>
            </a:r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endParaRPr lang="en-US" dirty="0"/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endParaRPr lang="en-US" dirty="0"/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endParaRPr lang="en-US" dirty="0"/>
          </a:p>
          <a:p>
            <a:pPr marL="0" lvl="1" indent="0">
              <a:spcBef>
                <a:spcPts val="1000"/>
              </a:spcBef>
              <a:buNone/>
            </a:pPr>
            <a:endParaRPr lang="en-US" dirty="0"/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dirty="0"/>
              <a:t>The area route added to </a:t>
            </a:r>
            <a:r>
              <a:rPr lang="en-US" dirty="0" err="1"/>
              <a:t>Program.cs</a:t>
            </a:r>
            <a:r>
              <a:rPr lang="en-US" dirty="0"/>
              <a:t>:</a:t>
            </a:r>
          </a:p>
          <a:p>
            <a:pPr lvl="1">
              <a:buClr>
                <a:srgbClr val="B84742"/>
              </a:buClr>
            </a:pPr>
            <a:r>
              <a:rPr lang="en-US" dirty="0">
                <a:solidFill>
                  <a:srgbClr val="212121"/>
                </a:solidFill>
              </a:rPr>
              <a:t>Area routes typically use conventional routing rather than attribute routing. </a:t>
            </a:r>
          </a:p>
          <a:p>
            <a:pPr lvl="1">
              <a:buClr>
                <a:srgbClr val="B84742"/>
              </a:buClr>
            </a:pPr>
            <a:r>
              <a:rPr lang="en-US" dirty="0">
                <a:solidFill>
                  <a:srgbClr val="212121"/>
                </a:solidFill>
              </a:rPr>
              <a:t>Conventional routing is order-dependent. </a:t>
            </a:r>
          </a:p>
          <a:p>
            <a:pPr lvl="1">
              <a:buClr>
                <a:srgbClr val="B84742"/>
              </a:buClr>
            </a:pPr>
            <a:r>
              <a:rPr lang="en-US" dirty="0">
                <a:solidFill>
                  <a:srgbClr val="212121"/>
                </a:solidFill>
              </a:rPr>
              <a:t>In general, routes with areas should be placed above in the route table as they're more specific than without area routes.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36161" y="1305919"/>
            <a:ext cx="714894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IN" dirty="0">
                <a:solidFill>
                  <a:srgbClr val="2B91AF"/>
                </a:solidFill>
                <a:latin typeface="Cascadia Mono" panose="020B0609020000020004" pitchFamily="49" charset="0"/>
              </a:rPr>
              <a:t>Area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IN" dirty="0">
                <a:solidFill>
                  <a:srgbClr val="A31515"/>
                </a:solidFill>
                <a:latin typeface="Cascadia Mono" panose="020B0609020000020004" pitchFamily="49" charset="0"/>
              </a:rPr>
              <a:t>“Customer"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IN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CUS_CustomerController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IN" dirty="0">
                <a:solidFill>
                  <a:srgbClr val="2B91AF"/>
                </a:solidFill>
                <a:latin typeface="Cascadia Mono" panose="020B0609020000020004" pitchFamily="49" charset="0"/>
              </a:rPr>
              <a:t>Controller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en-IN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36161" y="4580585"/>
            <a:ext cx="925483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3">
                    <a:lumMod val="75000"/>
                  </a:schemeClr>
                </a:solidFill>
                <a:latin typeface="Cascadia Mono" panose="020B0609020000020004" pitchFamily="49" charset="0"/>
              </a:rPr>
              <a:t>//</a:t>
            </a:r>
            <a:r>
              <a:rPr lang="en-IN" dirty="0" err="1">
                <a:solidFill>
                  <a:schemeClr val="accent3">
                    <a:lumMod val="75000"/>
                  </a:schemeClr>
                </a:solidFill>
                <a:latin typeface="Cascadia Mono" panose="020B0609020000020004" pitchFamily="49" charset="0"/>
              </a:rPr>
              <a:t>Program.cs</a:t>
            </a:r>
            <a:endParaRPr lang="en-IN" dirty="0">
              <a:solidFill>
                <a:schemeClr val="accent3">
                  <a:lumMod val="75000"/>
                </a:schemeClr>
              </a:solidFill>
              <a:latin typeface="Cascadia Mono" panose="020B0609020000020004" pitchFamily="49" charset="0"/>
            </a:endParaRPr>
          </a:p>
          <a:p>
            <a:r>
              <a:rPr lang="en-IN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</a:t>
            </a:r>
            <a:r>
              <a:rPr lang="en-IN" dirty="0" err="1">
                <a:solidFill>
                  <a:schemeClr val="accent5">
                    <a:lumMod val="50000"/>
                  </a:schemeClr>
                </a:solidFill>
                <a:latin typeface="Cascadia Mono" panose="020B0609020000020004" pitchFamily="49" charset="0"/>
              </a:rPr>
              <a:t>MapControllerRoute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</a:p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dirty="0">
                <a:solidFill>
                  <a:srgbClr val="002060"/>
                </a:solidFill>
                <a:latin typeface="Cascadia Mono" panose="020B0609020000020004" pitchFamily="49" charset="0"/>
              </a:rPr>
              <a:t>name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IN" dirty="0">
                <a:solidFill>
                  <a:srgbClr val="A31515"/>
                </a:solidFill>
                <a:latin typeface="Cascadia Mono" panose="020B0609020000020004" pitchFamily="49" charset="0"/>
              </a:rPr>
              <a:t>"areas"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dirty="0">
                <a:solidFill>
                  <a:srgbClr val="002060"/>
                </a:solidFill>
                <a:latin typeface="Cascadia Mono" panose="020B0609020000020004" pitchFamily="49" charset="0"/>
              </a:rPr>
              <a:t>pattern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IN" dirty="0">
                <a:solidFill>
                  <a:srgbClr val="A31515"/>
                </a:solidFill>
                <a:latin typeface="Cascadia Mono" panose="020B0609020000020004" pitchFamily="49" charset="0"/>
              </a:rPr>
              <a:t>"{</a:t>
            </a:r>
            <a:r>
              <a:rPr lang="en-IN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area:exists</a:t>
            </a:r>
            <a:r>
              <a:rPr lang="en-IN" dirty="0">
                <a:solidFill>
                  <a:srgbClr val="A31515"/>
                </a:solidFill>
                <a:latin typeface="Cascadia Mono" panose="020B0609020000020004" pitchFamily="49" charset="0"/>
              </a:rPr>
              <a:t>}/{controller=Home}/{action=Index}/{id?}“</a:t>
            </a:r>
          </a:p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867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Add Area in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Step 1: </a:t>
            </a:r>
            <a:r>
              <a:rPr lang="en-IN" dirty="0"/>
              <a:t>Right click on Project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Add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New Scaffolded Item</a:t>
            </a:r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839" y="1363821"/>
            <a:ext cx="8321791" cy="4589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4821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add Area in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Step 2: </a:t>
            </a:r>
            <a:r>
              <a:rPr lang="en-IN" dirty="0"/>
              <a:t>Select MVC Area Click on Add</a:t>
            </a:r>
          </a:p>
          <a:p>
            <a:endParaRPr lang="en-IN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451" y="1364789"/>
            <a:ext cx="8589097" cy="47599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9927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add Area in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Step 3: Given Name to Area and Click on Add</a:t>
            </a:r>
            <a:endParaRPr lang="en-IN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99" y="1333371"/>
            <a:ext cx="8177689" cy="4803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7462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Connection &amp; Command Object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– 4.7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0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Connection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Connection object is the first component of ADO.NET. </a:t>
            </a:r>
          </a:p>
          <a:p>
            <a:r>
              <a:rPr lang="en-US" dirty="0"/>
              <a:t>The Connection objects provider </a:t>
            </a:r>
            <a:r>
              <a:rPr lang="en-US" b="1" dirty="0"/>
              <a:t>connectivity to a data source</a:t>
            </a:r>
            <a:r>
              <a:rPr lang="en-US" dirty="0"/>
              <a:t>. </a:t>
            </a:r>
          </a:p>
          <a:p>
            <a:r>
              <a:rPr lang="en-US" dirty="0"/>
              <a:t>It establishes a connection to a specific data source. </a:t>
            </a:r>
          </a:p>
          <a:p>
            <a:r>
              <a:rPr lang="en-US" dirty="0"/>
              <a:t>Connection object helps in accessing and manipulating a database. </a:t>
            </a:r>
          </a:p>
          <a:p>
            <a:r>
              <a:rPr lang="en-US" dirty="0"/>
              <a:t>The base class for all Connection objects is the DbConnection class.</a:t>
            </a:r>
          </a:p>
        </p:txBody>
      </p:sp>
    </p:spTree>
    <p:extLst>
      <p:ext uri="{BB962C8B-B14F-4D97-AF65-F5344CB8AC3E}">
        <p14:creationId xmlns:p14="http://schemas.microsoft.com/office/powerpoint/2010/main" val="24462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- Connection 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>
                <a:solidFill>
                  <a:srgbClr val="0070C0"/>
                </a:solidFill>
              </a:rPr>
              <a:t>		</a:t>
            </a:r>
          </a:p>
          <a:p>
            <a:pPr marL="0" indent="0" algn="l">
              <a:buNone/>
            </a:pPr>
            <a:r>
              <a:rPr lang="en-US" sz="2000" dirty="0">
                <a:solidFill>
                  <a:srgbClr val="0070C0"/>
                </a:solidFill>
              </a:rPr>
              <a:t>		string</a:t>
            </a:r>
            <a:r>
              <a:rPr lang="en-US" sz="2000" dirty="0"/>
              <a:t> connString = "</a:t>
            </a:r>
            <a:r>
              <a:rPr lang="en-US" sz="2000" dirty="0">
                <a:solidFill>
                  <a:srgbClr val="B71B1C"/>
                </a:solidFill>
              </a:rPr>
              <a:t>data source=DESKTOP-SJ5GNSA ;</a:t>
            </a:r>
          </a:p>
          <a:p>
            <a:pPr marL="0" indent="0" algn="l">
              <a:buNone/>
            </a:pPr>
            <a:r>
              <a:rPr lang="en-US" sz="2000" dirty="0">
                <a:solidFill>
                  <a:srgbClr val="B71B1C"/>
                </a:solidFill>
              </a:rPr>
              <a:t>		initial catalog=AddressBook; Integrated Security=true;</a:t>
            </a:r>
            <a:r>
              <a:rPr lang="en-US" sz="2000" dirty="0"/>
              <a:t> ";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>
                <a:solidFill>
                  <a:srgbClr val="0070C0"/>
                </a:solidFill>
              </a:rPr>
              <a:t>		 </a:t>
            </a:r>
          </a:p>
          <a:p>
            <a:pPr marL="0" indent="0" algn="l">
              <a:buNone/>
            </a:pPr>
            <a:r>
              <a:rPr lang="en-US" sz="2000" dirty="0">
                <a:solidFill>
                  <a:srgbClr val="0070C0"/>
                </a:solidFill>
              </a:rPr>
              <a:t>		string</a:t>
            </a:r>
            <a:r>
              <a:rPr lang="en-US" sz="2000" dirty="0"/>
              <a:t> connString = "</a:t>
            </a:r>
            <a:r>
              <a:rPr lang="en-US" sz="2000" dirty="0">
                <a:solidFill>
                  <a:srgbClr val="B71B1C"/>
                </a:solidFill>
              </a:rPr>
              <a:t>data source=DESKTOP-SJ5GNSA ;</a:t>
            </a:r>
          </a:p>
          <a:p>
            <a:pPr marL="0" indent="0" algn="l">
              <a:buNone/>
            </a:pPr>
            <a:r>
              <a:rPr lang="en-US" sz="2000" dirty="0">
                <a:solidFill>
                  <a:srgbClr val="B71B1C"/>
                </a:solidFill>
              </a:rPr>
              <a:t>		initial catalog=AddressBook;</a:t>
            </a:r>
            <a:r>
              <a:rPr lang="en-IN" sz="2000" dirty="0"/>
              <a:t>  </a:t>
            </a:r>
            <a:r>
              <a:rPr lang="en-IN" sz="2000" dirty="0">
                <a:solidFill>
                  <a:srgbClr val="B71B1C"/>
                </a:solidFill>
              </a:rPr>
              <a:t>user id=abc; password=123;</a:t>
            </a:r>
            <a:r>
              <a:rPr lang="en-US" sz="2000" dirty="0"/>
              <a:t>";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850026" y="2119343"/>
            <a:ext cx="7090955" cy="85072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837767" y="4288568"/>
            <a:ext cx="7090955" cy="91238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6" name="Group 15"/>
          <p:cNvGrpSpPr/>
          <p:nvPr/>
        </p:nvGrpSpPr>
        <p:grpSpPr>
          <a:xfrm>
            <a:off x="2782387" y="3432416"/>
            <a:ext cx="1802676" cy="497566"/>
            <a:chOff x="2952204" y="2992054"/>
            <a:chExt cx="1802676" cy="497566"/>
          </a:xfrm>
        </p:grpSpPr>
        <p:sp>
          <p:nvSpPr>
            <p:cNvPr id="10" name="TextBox 9"/>
            <p:cNvSpPr txBox="1"/>
            <p:nvPr/>
          </p:nvSpPr>
          <p:spPr>
            <a:xfrm>
              <a:off x="2952205" y="3071560"/>
              <a:ext cx="18026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Database Name</a:t>
              </a:r>
              <a:endParaRPr lang="en-IN" sz="1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52204" y="2992054"/>
              <a:ext cx="1802675" cy="497566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84826" y="3432416"/>
            <a:ext cx="4231278" cy="620998"/>
            <a:chOff x="6036127" y="2914617"/>
            <a:chExt cx="4231278" cy="620998"/>
          </a:xfrm>
        </p:grpSpPr>
        <p:sp>
          <p:nvSpPr>
            <p:cNvPr id="11" name="TextBox 10"/>
            <p:cNvSpPr txBox="1"/>
            <p:nvPr/>
          </p:nvSpPr>
          <p:spPr>
            <a:xfrm>
              <a:off x="6100353" y="2950840"/>
              <a:ext cx="41670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it specifies that connection will be established using windows authentication. 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036127" y="2914617"/>
              <a:ext cx="3943896" cy="62099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957353" y="901470"/>
            <a:ext cx="18026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SQL Server Name</a:t>
            </a:r>
          </a:p>
          <a:p>
            <a:pPr algn="ctr"/>
            <a:r>
              <a:rPr lang="en-US" sz="1600" dirty="0"/>
              <a:t> OR</a:t>
            </a:r>
          </a:p>
          <a:p>
            <a:pPr algn="ctr"/>
            <a:r>
              <a:rPr lang="en-US" sz="1600" dirty="0"/>
              <a:t>Instance Name</a:t>
            </a:r>
            <a:endParaRPr lang="en-IN" sz="1600" dirty="0"/>
          </a:p>
        </p:txBody>
      </p:sp>
      <p:sp>
        <p:nvSpPr>
          <p:cNvPr id="14" name="Rectangle 13"/>
          <p:cNvSpPr/>
          <p:nvPr/>
        </p:nvSpPr>
        <p:spPr>
          <a:xfrm>
            <a:off x="5087981" y="903185"/>
            <a:ext cx="1580606" cy="80548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1" name="Group 20"/>
          <p:cNvGrpSpPr/>
          <p:nvPr/>
        </p:nvGrpSpPr>
        <p:grpSpPr>
          <a:xfrm>
            <a:off x="4984826" y="5738059"/>
            <a:ext cx="4231278" cy="620998"/>
            <a:chOff x="6036127" y="2914617"/>
            <a:chExt cx="4231278" cy="620998"/>
          </a:xfrm>
        </p:grpSpPr>
        <p:sp>
          <p:nvSpPr>
            <p:cNvPr id="22" name="TextBox 21"/>
            <p:cNvSpPr txBox="1"/>
            <p:nvPr/>
          </p:nvSpPr>
          <p:spPr>
            <a:xfrm>
              <a:off x="6100353" y="2950840"/>
              <a:ext cx="41670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it specifies that connection will be established using sql server authentication.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036127" y="2914617"/>
              <a:ext cx="3943896" cy="62099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9" name="Up Arrow 28"/>
          <p:cNvSpPr/>
          <p:nvPr/>
        </p:nvSpPr>
        <p:spPr>
          <a:xfrm>
            <a:off x="4052888" y="3020626"/>
            <a:ext cx="57150" cy="375458"/>
          </a:xfrm>
          <a:prstGeom prst="upArrow">
            <a:avLst>
              <a:gd name="adj1" fmla="val 0"/>
              <a:gd name="adj2" fmla="val 95696"/>
            </a:avLst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Up Arrow 29"/>
          <p:cNvSpPr/>
          <p:nvPr/>
        </p:nvSpPr>
        <p:spPr>
          <a:xfrm>
            <a:off x="6904946" y="3013369"/>
            <a:ext cx="57150" cy="375458"/>
          </a:xfrm>
          <a:prstGeom prst="upArrow">
            <a:avLst>
              <a:gd name="adj1" fmla="val 0"/>
              <a:gd name="adj2" fmla="val 95696"/>
            </a:avLst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Up Arrow 30"/>
          <p:cNvSpPr/>
          <p:nvPr/>
        </p:nvSpPr>
        <p:spPr>
          <a:xfrm>
            <a:off x="6455003" y="5200949"/>
            <a:ext cx="57150" cy="499734"/>
          </a:xfrm>
          <a:prstGeom prst="upArrow">
            <a:avLst>
              <a:gd name="adj1" fmla="val 0"/>
              <a:gd name="adj2" fmla="val 95696"/>
            </a:avLst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Down Arrow 31"/>
          <p:cNvSpPr/>
          <p:nvPr/>
        </p:nvSpPr>
        <p:spPr>
          <a:xfrm>
            <a:off x="6003130" y="1741815"/>
            <a:ext cx="88107" cy="356099"/>
          </a:xfrm>
          <a:prstGeom prst="downArrow">
            <a:avLst>
              <a:gd name="adj1" fmla="val 0"/>
              <a:gd name="adj2" fmla="val 57168"/>
            </a:avLst>
          </a:prstGeom>
          <a:solidFill>
            <a:srgbClr val="C0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5014781" y="5137449"/>
            <a:ext cx="28466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612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Connection - 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Properties of Connection Object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84350" y="1304791"/>
          <a:ext cx="8415655" cy="38415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976755">
                  <a:extLst>
                    <a:ext uri="{9D8B030D-6E8A-4147-A177-3AD203B41FA5}">
                      <a16:colId xmlns:a16="http://schemas.microsoft.com/office/drawing/2014/main" val="2515029871"/>
                    </a:ext>
                  </a:extLst>
                </a:gridCol>
                <a:gridCol w="6438900">
                  <a:extLst>
                    <a:ext uri="{9D8B030D-6E8A-4147-A177-3AD203B41FA5}">
                      <a16:colId xmlns:a16="http://schemas.microsoft.com/office/drawing/2014/main" val="388843908"/>
                    </a:ext>
                  </a:extLst>
                </a:gridCol>
              </a:tblGrid>
              <a:tr h="294355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Properties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128287"/>
                  </a:ext>
                </a:extLst>
              </a:tr>
              <a:tr h="579568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/>
                        <a:t>ConnectionString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Connection String is collection of name/value pairs separated by semicolon which gives information of data source with which connection needs to be established.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488462"/>
                  </a:ext>
                </a:extLst>
              </a:tr>
              <a:tr h="674152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/>
                        <a:t>DataSource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It specifies name of computer and SQL server instance with which connection is required.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72931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/>
                        <a:t>IntegratedSecurity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It specifies that connection will be established using windows authentication of SQL Server username/password.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66764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/>
                        <a:t>Initial Catalog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It specifies name of database with which connection is required.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06953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/>
                        <a:t>User ID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It specifies username to connect with database.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54371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/>
                        <a:t>Password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It specifies password to connect with database.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419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36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Validation?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developed any type of application such as web, desktop or mobile based, in all the application one key part of development is Data Validation &amp; Proper Navigation.</a:t>
            </a:r>
          </a:p>
          <a:p>
            <a:r>
              <a:rPr lang="en-US" dirty="0"/>
              <a:t>The validations always ensure us that the data is accurate &amp; correct, whenever in future if we want to analyze the data, all necessary information comes to us in proper form of data.</a:t>
            </a:r>
          </a:p>
          <a:p>
            <a:r>
              <a:rPr lang="en-US" dirty="0"/>
              <a:t>Normally users always fill the data with necessary information and submit it or select it. But sometimes the user make few mistakes while filling or selecting data.</a:t>
            </a:r>
          </a:p>
          <a:p>
            <a:r>
              <a:rPr lang="en-US" dirty="0"/>
              <a:t>In this case, validations is required to ensure that the user always prompts with proper validation messages like..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The field First Name is required.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Please enter valid Email Address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Please enter Age value between 1 to 120 etc.</a:t>
            </a:r>
          </a:p>
          <a:p>
            <a:r>
              <a:rPr lang="en-US" dirty="0"/>
              <a:t>This type of message known as </a:t>
            </a:r>
            <a:r>
              <a:rPr lang="en-US" b="1" dirty="0"/>
              <a:t>user defined validations messages </a:t>
            </a:r>
            <a:r>
              <a:rPr lang="en-US" dirty="0"/>
              <a:t>to collect proper data.</a:t>
            </a:r>
          </a:p>
          <a:p>
            <a:pPr lvl="1"/>
            <a:endParaRPr lang="en-I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5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Connection 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Methods of Connection Object</a:t>
            </a:r>
          </a:p>
          <a:p>
            <a:pPr lvl="1" fontAlgn="base"/>
            <a:r>
              <a:rPr lang="en-US" b="1" dirty="0"/>
              <a:t>Open(): </a:t>
            </a:r>
            <a:r>
              <a:rPr lang="en-US" dirty="0"/>
              <a:t>this method opens connection using information provided by connection string. </a:t>
            </a:r>
            <a:endParaRPr lang="en-US" b="1" dirty="0"/>
          </a:p>
          <a:p>
            <a:pPr lvl="1"/>
            <a:r>
              <a:rPr lang="en-US" b="1" dirty="0"/>
              <a:t>Close(): </a:t>
            </a:r>
            <a:r>
              <a:rPr lang="en-US" dirty="0"/>
              <a:t>this method closes already opened connection.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4609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The Command object </a:t>
            </a:r>
            <a:r>
              <a:rPr lang="en-US" b="1" dirty="0">
                <a:solidFill>
                  <a:schemeClr val="accent6"/>
                </a:solidFill>
              </a:rPr>
              <a:t>enables access to database commands to return data, modify data, run stored procedures, and send or retrieve parameter information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It </a:t>
            </a:r>
            <a:r>
              <a:rPr lang="en-US" b="1" dirty="0"/>
              <a:t>executes a command against a data source</a:t>
            </a:r>
            <a:r>
              <a:rPr lang="en-US" dirty="0"/>
              <a:t>. </a:t>
            </a:r>
          </a:p>
          <a:p>
            <a:pPr fontAlgn="base"/>
            <a:r>
              <a:rPr lang="en-US" dirty="0"/>
              <a:t>Exposes parameters and can execute in the scope of a transaction from a connection. </a:t>
            </a:r>
          </a:p>
          <a:p>
            <a:pPr fontAlgn="base"/>
            <a:r>
              <a:rPr lang="en-US" dirty="0"/>
              <a:t>You can execute SQL queries to return data in a DataSet or a DataReader object.</a:t>
            </a:r>
          </a:p>
          <a:p>
            <a:pPr fontAlgn="base"/>
            <a:r>
              <a:rPr lang="en-US" dirty="0"/>
              <a:t>Command object performs the standard Select, Insert, Delete and Update T-SQL operations.</a:t>
            </a:r>
          </a:p>
          <a:p>
            <a:pPr fontAlgn="base"/>
            <a:r>
              <a:rPr lang="en-US" dirty="0"/>
              <a:t>The base class for all command objects is the DbCommand class.</a:t>
            </a:r>
          </a:p>
        </p:txBody>
      </p:sp>
    </p:spTree>
    <p:extLst>
      <p:ext uri="{BB962C8B-B14F-4D97-AF65-F5344CB8AC3E}">
        <p14:creationId xmlns:p14="http://schemas.microsoft.com/office/powerpoint/2010/main" val="186283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Properties of Command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Connection: </a:t>
            </a:r>
            <a:r>
              <a:rPr lang="en-US" dirty="0"/>
              <a:t>It specifies that on which connection command executes.</a:t>
            </a:r>
            <a:endParaRPr lang="en-US" b="1" dirty="0"/>
          </a:p>
          <a:p>
            <a:pPr fontAlgn="base"/>
            <a:r>
              <a:rPr lang="en-US" b="1" dirty="0"/>
              <a:t>CommandType: </a:t>
            </a:r>
            <a:r>
              <a:rPr lang="en-US" dirty="0"/>
              <a:t>It specifies type of Command to execute </a:t>
            </a:r>
            <a:endParaRPr lang="en-US" b="1" dirty="0"/>
          </a:p>
          <a:p>
            <a:pPr lvl="1" fontAlgn="base"/>
            <a:r>
              <a:rPr lang="en-US" dirty="0"/>
              <a:t>Text – SQL Statement as command type </a:t>
            </a:r>
          </a:p>
          <a:p>
            <a:pPr lvl="1" fontAlgn="base"/>
            <a:r>
              <a:rPr lang="en-US" dirty="0"/>
              <a:t>StoredProcedure – Stored Procedure as command type </a:t>
            </a:r>
          </a:p>
          <a:p>
            <a:pPr lvl="1" fontAlgn="base"/>
            <a:r>
              <a:rPr lang="en-US" dirty="0"/>
              <a:t>Table – Table Name as command type </a:t>
            </a:r>
          </a:p>
          <a:p>
            <a:r>
              <a:rPr lang="en-US" b="1" dirty="0"/>
              <a:t>CommandText: </a:t>
            </a:r>
            <a:r>
              <a:rPr lang="en-US" dirty="0"/>
              <a:t>Either SQL Statement or name of Stored Procedure or name of Database table.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060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Methods of Command Object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88677" y="832151"/>
          <a:ext cx="9414646" cy="361547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172018">
                  <a:extLst>
                    <a:ext uri="{9D8B030D-6E8A-4147-A177-3AD203B41FA5}">
                      <a16:colId xmlns:a16="http://schemas.microsoft.com/office/drawing/2014/main" val="3041259529"/>
                    </a:ext>
                  </a:extLst>
                </a:gridCol>
                <a:gridCol w="7242628">
                  <a:extLst>
                    <a:ext uri="{9D8B030D-6E8A-4147-A177-3AD203B41FA5}">
                      <a16:colId xmlns:a16="http://schemas.microsoft.com/office/drawing/2014/main" val="3184513920"/>
                    </a:ext>
                  </a:extLst>
                </a:gridCol>
              </a:tblGrid>
              <a:tr h="294355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629666"/>
                  </a:ext>
                </a:extLst>
              </a:tr>
              <a:tr h="579568"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ExecuteReader()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ExecuteReader method executes the command specified and returns an instance of SqlDataReader class. It is used to </a:t>
                      </a: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data from database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286780"/>
                  </a:ext>
                </a:extLst>
              </a:tr>
              <a:tr h="674152"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ExecuteNonQuery()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method executes the command specifies and </a:t>
                      </a: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number of rows affected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It is used for </a:t>
                      </a: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insert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operations.</a:t>
                      </a:r>
                      <a:endParaRPr lang="en-US" sz="1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221656"/>
                  </a:ext>
                </a:extLst>
              </a:tr>
              <a:tr h="521378"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ExecuteScalar()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method executes the command specifies and returns the </a:t>
                      </a: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 column of first row of the result set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The remaining rows and column are ignored.</a:t>
                      </a:r>
                      <a:endParaRPr lang="en-US" sz="1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595027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ExecuteXmlReader()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method executes the command specified and returns an instance of XmlReader class. This method can be used to return the </a:t>
                      </a: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 set in the form of an XML document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53836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just"/>
                      <a:r>
                        <a:rPr lang="en-US" sz="1900" dirty="0"/>
                        <a:t>CreateCommand()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method created new command object on given connection object.</a:t>
                      </a:r>
                      <a:endParaRPr lang="en-US" sz="1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301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5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Step-1 | Add </a:t>
            </a:r>
            <a:r>
              <a:rPr lang="en-US" b="1" dirty="0" err="1">
                <a:solidFill>
                  <a:schemeClr val="accent6"/>
                </a:solidFill>
              </a:rPr>
              <a:t>ConnectionStrings</a:t>
            </a:r>
            <a:r>
              <a:rPr lang="en-US" dirty="0"/>
              <a:t> section in </a:t>
            </a:r>
            <a:r>
              <a:rPr lang="en-US" b="1" dirty="0" err="1"/>
              <a:t>appsettings.json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Connect with Database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84" y="1374181"/>
            <a:ext cx="11792737" cy="26939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9065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Step-2 | Add </a:t>
            </a:r>
            <a:r>
              <a:rPr lang="en-US" b="1" dirty="0" err="1">
                <a:solidFill>
                  <a:schemeClr val="accent6"/>
                </a:solidFill>
              </a:rPr>
              <a:t>ConnectionStrings</a:t>
            </a:r>
            <a:r>
              <a:rPr lang="en-US" dirty="0"/>
              <a:t> section in </a:t>
            </a:r>
            <a:r>
              <a:rPr lang="en-US" b="1" dirty="0" err="1"/>
              <a:t>appsettings.json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Connect with 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29" y="1298351"/>
            <a:ext cx="8071251" cy="53079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1233" y="4553339"/>
            <a:ext cx="5868955" cy="168884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30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757" y="925131"/>
            <a:ext cx="9402487" cy="5468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Connect with Database | Data Retrieval from DB</a:t>
            </a:r>
          </a:p>
        </p:txBody>
      </p:sp>
    </p:spTree>
    <p:extLst>
      <p:ext uri="{BB962C8B-B14F-4D97-AF65-F5344CB8AC3E}">
        <p14:creationId xmlns:p14="http://schemas.microsoft.com/office/powerpoint/2010/main" val="2923207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Model Binding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– 4.3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394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Model binding allows mapping HTTP request data with a model.</a:t>
            </a:r>
          </a:p>
          <a:p>
            <a:r>
              <a:rPr lang="en-US" dirty="0"/>
              <a:t>It is the procedure of </a:t>
            </a:r>
            <a:r>
              <a:rPr lang="en-US" b="1" dirty="0"/>
              <a:t>creating</a:t>
            </a:r>
            <a:r>
              <a:rPr lang="en-US" dirty="0"/>
              <a:t> </a:t>
            </a:r>
            <a:r>
              <a:rPr lang="en-US" b="1" dirty="0"/>
              <a:t>.NET objects using the data sent by the browser in an HTTP request</a:t>
            </a:r>
            <a:r>
              <a:rPr lang="en-US" dirty="0"/>
              <a:t>.</a:t>
            </a:r>
          </a:p>
          <a:p>
            <a:r>
              <a:rPr lang="en-US" dirty="0"/>
              <a:t>Model binding is a well-designed </a:t>
            </a:r>
            <a:r>
              <a:rPr lang="en-US" b="1" dirty="0"/>
              <a:t>bridge between the HTTP request and the C# action methods</a:t>
            </a:r>
            <a:r>
              <a:rPr lang="en-US" dirty="0"/>
              <a:t>.</a:t>
            </a:r>
          </a:p>
          <a:p>
            <a:r>
              <a:rPr lang="en-US" dirty="0"/>
              <a:t>Data from HTTP requests are used by controllers and Razor pages.</a:t>
            </a:r>
          </a:p>
          <a:p>
            <a:r>
              <a:rPr lang="en-US" dirty="0"/>
              <a:t>Route data, for example, may serve as a record key, while posted form fields may serve as values for model properties.</a:t>
            </a:r>
          </a:p>
        </p:txBody>
      </p:sp>
    </p:spTree>
    <p:extLst>
      <p:ext uri="{BB962C8B-B14F-4D97-AF65-F5344CB8AC3E}">
        <p14:creationId xmlns:p14="http://schemas.microsoft.com/office/powerpoint/2010/main" val="47629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binding mechanism is as follows:</a:t>
            </a:r>
          </a:p>
          <a:p>
            <a:pPr lvl="1"/>
            <a:r>
              <a:rPr lang="en-US" dirty="0"/>
              <a:t>Data is retrieved from a variety of sources, including route data, form fields, and query strings.</a:t>
            </a:r>
          </a:p>
          <a:p>
            <a:pPr lvl="1"/>
            <a:r>
              <a:rPr lang="en-US" dirty="0"/>
              <a:t>In method arguments and public properties, the data is passed to controllers and Razor pages.</a:t>
            </a:r>
          </a:p>
          <a:p>
            <a:pPr lvl="1"/>
            <a:r>
              <a:rPr lang="en-US" dirty="0"/>
              <a:t>Converts data from strings to .NET types.</a:t>
            </a:r>
          </a:p>
          <a:p>
            <a:pPr lvl="1"/>
            <a:r>
              <a:rPr lang="en-US" dirty="0"/>
              <a:t>The converted data is then assigned to the parameters of the action method or properties of the model.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59" y="2735887"/>
            <a:ext cx="8279260" cy="27489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693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3A5A1-C620-F3CF-19D3-EAE73C99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Are the Validations?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C94D0-4315-7E02-5DCB-91C9A8898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Validation is the set of rules which we define on the input fields on the webform page. </a:t>
            </a:r>
          </a:p>
          <a:p>
            <a:r>
              <a:rPr lang="en-US" dirty="0"/>
              <a:t>When user fills the data anywhere on web or mobile, applications must validate those data first weather it is correct or not, because nowadays too much dirty/noisy data on web (</a:t>
            </a:r>
            <a:r>
              <a:rPr lang="en-US" i="1" dirty="0"/>
              <a:t>Data Cleaning &amp; other techniques are required to clean the data</a:t>
            </a:r>
            <a:r>
              <a:rPr lang="en-US" dirty="0"/>
              <a:t>)</a:t>
            </a:r>
          </a:p>
          <a:p>
            <a:r>
              <a:rPr lang="en-US" dirty="0"/>
              <a:t>If it is correct, </a:t>
            </a:r>
            <a:r>
              <a:rPr lang="en-US" b="1" dirty="0"/>
              <a:t>then application send those data to the server for processing in the database</a:t>
            </a:r>
            <a:r>
              <a:rPr lang="en-US" dirty="0"/>
              <a:t>. </a:t>
            </a:r>
          </a:p>
          <a:p>
            <a:r>
              <a:rPr lang="en-US" dirty="0"/>
              <a:t>If it not in correct format, </a:t>
            </a:r>
            <a:r>
              <a:rPr lang="en-US" b="1" dirty="0"/>
              <a:t>then it throws/displays an error messages providing necessary information about what are the corrections needs to be done by the user</a:t>
            </a:r>
            <a:r>
              <a:rPr lang="en-US" dirty="0"/>
              <a:t>.</a:t>
            </a:r>
          </a:p>
          <a:p>
            <a:r>
              <a:rPr lang="en-US" dirty="0"/>
              <a:t>We have certain </a:t>
            </a:r>
            <a:r>
              <a:rPr lang="en-US" b="1" dirty="0"/>
              <a:t>types of validations </a:t>
            </a:r>
            <a:r>
              <a:rPr lang="en-US" dirty="0"/>
              <a:t>which we can use as per the user requirements: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solidFill>
                  <a:schemeClr val="accent6"/>
                </a:solidFill>
              </a:rPr>
              <a:t>Client-Side Validation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solidFill>
                  <a:schemeClr val="accent6"/>
                </a:solidFill>
              </a:rPr>
              <a:t>Server-side Validation</a:t>
            </a:r>
          </a:p>
          <a:p>
            <a:endParaRPr lang="en-US" dirty="0"/>
          </a:p>
          <a:p>
            <a:pPr marL="369888" indent="-457200"/>
            <a:endParaRPr lang="en-US" dirty="0"/>
          </a:p>
          <a:p>
            <a:pPr marL="369888" indent="-45720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655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Binding to Action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form is submitted or a request is made to this action, the Default Model Binder automatically maps the </a:t>
            </a:r>
            <a:r>
              <a:rPr lang="en-US" b="1" dirty="0"/>
              <a:t>form data or query string parameters to the properties of the ‘</a:t>
            </a:r>
            <a:r>
              <a:rPr lang="en-US" b="1" dirty="0" err="1"/>
              <a:t>CustomerModel</a:t>
            </a:r>
            <a:r>
              <a:rPr lang="en-US" b="1" dirty="0"/>
              <a:t>’ class based on the property names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IN" dirty="0"/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4429" y="2036496"/>
            <a:ext cx="71424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[</a:t>
            </a:r>
            <a:r>
              <a:rPr lang="en-IN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HttpPost</a:t>
            </a:r>
            <a:r>
              <a:rPr lang="en-IN" dirty="0"/>
              <a:t>]</a:t>
            </a:r>
            <a:endParaRPr lang="en-IN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IN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IActionResult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Save(</a:t>
            </a:r>
            <a:r>
              <a:rPr lang="en-IN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CustomerModel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customer)</a:t>
            </a:r>
          </a:p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dirty="0">
                <a:solidFill>
                  <a:srgbClr val="008000"/>
                </a:solidFill>
                <a:latin typeface="Cascadia Mono" panose="020B0609020000020004" pitchFamily="49" charset="0"/>
              </a:rPr>
              <a:t>// Save customer data to database</a:t>
            </a:r>
            <a:endParaRPr lang="en-IN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dirty="0">
                <a:solidFill>
                  <a:srgbClr val="008000"/>
                </a:solidFill>
                <a:latin typeface="Cascadia Mono" panose="020B0609020000020004" pitchFamily="49" charset="0"/>
              </a:rPr>
              <a:t>// ...</a:t>
            </a:r>
            <a:endParaRPr lang="en-IN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RedirectToAction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IN" dirty="0">
                <a:solidFill>
                  <a:srgbClr val="A31515"/>
                </a:solidFill>
                <a:latin typeface="Cascadia Mono" panose="020B0609020000020004" pitchFamily="49" charset="0"/>
              </a:rPr>
              <a:t>"Index"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455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Binding to Method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also bind data to individual method parameters.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this case, the model binder maps values from form fields or query string parameters to the method parameters based on parameter names.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449505" y="1397675"/>
            <a:ext cx="84512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[</a:t>
            </a:r>
            <a:r>
              <a:rPr lang="en-IN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HttpPost</a:t>
            </a:r>
            <a:r>
              <a:rPr lang="en-IN" dirty="0"/>
              <a:t>]</a:t>
            </a:r>
            <a:endParaRPr lang="en-IN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IN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IActionResult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Save(</a:t>
            </a:r>
            <a:r>
              <a:rPr lang="en-IN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CustomerID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IN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CustomerName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dirty="0">
                <a:solidFill>
                  <a:srgbClr val="008000"/>
                </a:solidFill>
                <a:latin typeface="Cascadia Mono" panose="020B0609020000020004" pitchFamily="49" charset="0"/>
              </a:rPr>
              <a:t>// Save customer data to database</a:t>
            </a:r>
            <a:endParaRPr lang="en-IN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dirty="0">
                <a:solidFill>
                  <a:srgbClr val="008000"/>
                </a:solidFill>
                <a:latin typeface="Cascadia Mono" panose="020B0609020000020004" pitchFamily="49" charset="0"/>
              </a:rPr>
              <a:t>// ...</a:t>
            </a:r>
            <a:endParaRPr lang="en-IN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RedirectToAction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IN" dirty="0">
                <a:solidFill>
                  <a:srgbClr val="A31515"/>
                </a:solidFill>
                <a:latin typeface="Cascadia Mono" panose="020B0609020000020004" pitchFamily="49" charset="0"/>
              </a:rPr>
              <a:t>"Index"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671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Default Model Binder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– 4.4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44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Model Binder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default model binder in ASP.NET Core MVC is designed to handle most common data types and scenarios. </a:t>
            </a:r>
          </a:p>
          <a:p>
            <a:r>
              <a:rPr lang="en-US" dirty="0"/>
              <a:t>It automatically maps data from HTTP requests to action method parameters or model properties. </a:t>
            </a:r>
          </a:p>
          <a:p>
            <a:r>
              <a:rPr lang="en-US" dirty="0"/>
              <a:t>Here’s a simple example to illustrate how it works:</a:t>
            </a:r>
          </a:p>
          <a:p>
            <a:r>
              <a:rPr lang="en-US" dirty="0"/>
              <a:t>Let’s say you have a model class Person and a corresponding action method in your controller: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3FFFB7-437E-51F8-F0B7-9CA97E756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22" y="3348800"/>
            <a:ext cx="5504474" cy="23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6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258B11-1B99-E046-A833-224479A47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079" y="1291586"/>
            <a:ext cx="5785998" cy="22926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53CA65-C00F-14FA-CE31-2C8CFEC29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Model Binder Cont..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FD455-8DA7-2A16-B661-927CB759F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956" y="773289"/>
            <a:ext cx="5834364" cy="3845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1B9254-E0F5-16A3-BDE6-83ADBE945C88}"/>
              </a:ext>
            </a:extLst>
          </p:cNvPr>
          <p:cNvSpPr txBox="1"/>
          <p:nvPr/>
        </p:nvSpPr>
        <p:spPr>
          <a:xfrm>
            <a:off x="165680" y="3759117"/>
            <a:ext cx="6121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/>
              <a:t>How It Works?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When the form is submitted, the default model binder: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/>
              <a:t>Retrieves Data</a:t>
            </a:r>
            <a:r>
              <a:rPr lang="en-IN" dirty="0"/>
              <a:t>: Collects data from the form fields.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/>
              <a:t>Converts Data</a:t>
            </a:r>
            <a:r>
              <a:rPr lang="en-IN" dirty="0"/>
              <a:t>: Converts the string values to the appropriate .NET types (e.g., int, string, </a:t>
            </a:r>
            <a:r>
              <a:rPr lang="en-IN" dirty="0" err="1"/>
              <a:t>DateTime</a:t>
            </a:r>
            <a:r>
              <a:rPr lang="en-IN" dirty="0"/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/>
              <a:t>Assigns Data</a:t>
            </a:r>
            <a:r>
              <a:rPr lang="en-IN" dirty="0"/>
              <a:t>: Assigns the converted values to the properties of the Person object.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/>
              <a:t>Validates</a:t>
            </a:r>
            <a:r>
              <a:rPr lang="en-IN" dirty="0"/>
              <a:t>: Checks the </a:t>
            </a:r>
            <a:r>
              <a:rPr lang="en-IN" dirty="0" err="1"/>
              <a:t>ModelState</a:t>
            </a:r>
            <a:r>
              <a:rPr lang="en-IN" dirty="0"/>
              <a:t> to ensure all data is valid.</a:t>
            </a:r>
          </a:p>
        </p:txBody>
      </p:sp>
    </p:spTree>
    <p:extLst>
      <p:ext uri="{BB962C8B-B14F-4D97-AF65-F5344CB8AC3E}">
        <p14:creationId xmlns:p14="http://schemas.microsoft.com/office/powerpoint/2010/main" val="341295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IFormCollection</a:t>
            </a:r>
            <a:endParaRPr lang="en-US" dirty="0">
              <a:gradFill flip="none" rotWithShape="1">
                <a:gsLst>
                  <a:gs pos="10000">
                    <a:schemeClr val="accent6">
                      <a:lumMod val="50000"/>
                    </a:schemeClr>
                  </a:gs>
                  <a:gs pos="100000">
                    <a:schemeClr val="accent6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– 4.5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994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IFormCollection</a:t>
            </a:r>
            <a:r>
              <a:rPr lang="en-US" dirty="0"/>
              <a:t>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</a:t>
            </a:r>
            <a:r>
              <a:rPr lang="en-US" b="1" dirty="0" err="1"/>
              <a:t>IFormCollection</a:t>
            </a:r>
            <a:r>
              <a:rPr lang="en-US" dirty="0"/>
              <a:t> Object </a:t>
            </a:r>
            <a:r>
              <a:rPr lang="en-US" b="1" dirty="0"/>
              <a:t>is used to retrieve form input values in action method</a:t>
            </a:r>
            <a:r>
              <a:rPr lang="en-US" dirty="0"/>
              <a:t>.</a:t>
            </a:r>
          </a:p>
          <a:p>
            <a:r>
              <a:rPr lang="en-US" dirty="0"/>
              <a:t>We can retrieve all the controls values using </a:t>
            </a:r>
            <a:r>
              <a:rPr lang="en-US" dirty="0" err="1"/>
              <a:t>IFormCollection</a:t>
            </a:r>
            <a:r>
              <a:rPr lang="en-US" dirty="0"/>
              <a:t> object.</a:t>
            </a:r>
          </a:p>
          <a:p>
            <a:r>
              <a:rPr lang="en-US" dirty="0"/>
              <a:t>Sometimes we are not working with model and we want to get all data together using key value pair. (Html Id’s)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7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Index.cshtml</a:t>
            </a:r>
            <a:r>
              <a:rPr lang="en-US" dirty="0"/>
              <a:t> | Form With Two Text Controls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46" y="819726"/>
            <a:ext cx="9058736" cy="55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1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Index.cshtml</a:t>
            </a:r>
            <a:r>
              <a:rPr lang="en-US" dirty="0"/>
              <a:t> | Form With Two Text Controls Cont..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9" y="888134"/>
            <a:ext cx="4458322" cy="40677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369" y="924083"/>
            <a:ext cx="6935910" cy="431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3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Action Method Code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633"/>
            <a:ext cx="6344816" cy="2798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212" y="767924"/>
            <a:ext cx="6061788" cy="387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8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Client Side Validation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Client-side validation in ASP.NET Core is essential for enhancing user experience by providing immediate feedback on form inputs.</a:t>
            </a:r>
          </a:p>
          <a:p>
            <a:r>
              <a:rPr lang="en-US" dirty="0"/>
              <a:t>For Client-Side Validation, Install Required Libraries: </a:t>
            </a:r>
            <a:r>
              <a:rPr lang="en-US" b="1" dirty="0">
                <a:highlight>
                  <a:srgbClr val="C0C0C0"/>
                </a:highlight>
              </a:rPr>
              <a:t>jQuery</a:t>
            </a:r>
            <a:r>
              <a:rPr lang="en-US" dirty="0"/>
              <a:t>, </a:t>
            </a:r>
            <a:r>
              <a:rPr lang="en-US" b="1" dirty="0" err="1">
                <a:highlight>
                  <a:srgbClr val="C0C0C0"/>
                </a:highlight>
              </a:rPr>
              <a:t>jQuery.validate</a:t>
            </a:r>
            <a:r>
              <a:rPr lang="en-US" dirty="0"/>
              <a:t>, and </a:t>
            </a:r>
            <a:r>
              <a:rPr lang="en-US" b="1" dirty="0" err="1">
                <a:highlight>
                  <a:srgbClr val="C0C0C0"/>
                </a:highlight>
              </a:rPr>
              <a:t>jQuery.validate.unobtrusive</a:t>
            </a:r>
            <a:r>
              <a:rPr lang="en-US" dirty="0"/>
              <a:t>. </a:t>
            </a:r>
          </a:p>
          <a:p>
            <a:r>
              <a:rPr lang="en-US" dirty="0"/>
              <a:t>You can install these using the Library Manager or via CDN.</a:t>
            </a:r>
          </a:p>
          <a:p>
            <a:r>
              <a:rPr lang="en-US" dirty="0"/>
              <a:t>Add references to these libraries in your respective files.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jQuery Unobtrusive Validation is one of the custom front-end library provided by the Microsoft </a:t>
            </a:r>
            <a:r>
              <a:rPr lang="en-US" dirty="0"/>
              <a:t>based on the most popular and well known scripting library jQuery validate plugin.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9A51F5-B10B-5023-502A-672FC446F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11" y="3347934"/>
            <a:ext cx="11424355" cy="88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5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65876-1568-7C05-D61B-880B19C37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274D7A-9940-11D4-4BA3-DE0BFB25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IFormFile</a:t>
            </a:r>
            <a:endParaRPr lang="en-US" dirty="0">
              <a:gradFill flip="none" rotWithShape="1">
                <a:gsLst>
                  <a:gs pos="10000">
                    <a:schemeClr val="accent6">
                      <a:lumMod val="50000"/>
                    </a:schemeClr>
                  </a:gs>
                  <a:gs pos="100000">
                    <a:schemeClr val="accent6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C46A99-A117-301B-6963-EED515088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– 4.6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059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992EB3-4BCD-C3CB-4A65-BC7114BA3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IFormFile</a:t>
            </a:r>
            <a:r>
              <a:rPr lang="en-IN" dirty="0"/>
              <a:t> is an interface in ASP.NET Core used for uploading files via HTTP requests.</a:t>
            </a:r>
          </a:p>
          <a:p>
            <a:r>
              <a:rPr lang="en-IN" dirty="0"/>
              <a:t>It binds uploaded file data from an HTML &lt;input type="file"&gt; element to a controller action parameter.</a:t>
            </a:r>
          </a:p>
          <a:p>
            <a:r>
              <a:rPr lang="en-US" dirty="0"/>
              <a:t>ASP.NET Core automatically binds the uploaded file(s) to the </a:t>
            </a:r>
            <a:r>
              <a:rPr lang="en-US" dirty="0" err="1"/>
              <a:t>IFormFile</a:t>
            </a:r>
            <a:r>
              <a:rPr lang="en-US" dirty="0"/>
              <a:t> parameter when the form is submitted via POST.</a:t>
            </a:r>
          </a:p>
          <a:p>
            <a:r>
              <a:rPr lang="en-US" dirty="0"/>
              <a:t>Example: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2A7A6-35BF-C5DD-D521-ED80A140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IFormFile</a:t>
            </a:r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415A23-774B-2937-D9F6-4B7B1D7D364E}"/>
              </a:ext>
            </a:extLst>
          </p:cNvPr>
          <p:cNvGrpSpPr/>
          <p:nvPr/>
        </p:nvGrpSpPr>
        <p:grpSpPr>
          <a:xfrm>
            <a:off x="508778" y="3562789"/>
            <a:ext cx="7049484" cy="2800741"/>
            <a:chOff x="508778" y="3562789"/>
            <a:chExt cx="7049484" cy="28007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58A9B4-632F-F835-5AE8-80E945FF5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778" y="3562789"/>
              <a:ext cx="7049484" cy="2800741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6E975C-FA0C-3AE8-361B-9B107F232A63}"/>
                </a:ext>
              </a:extLst>
            </p:cNvPr>
            <p:cNvCxnSpPr/>
            <p:nvPr/>
          </p:nvCxnSpPr>
          <p:spPr>
            <a:xfrm>
              <a:off x="5424559" y="3873656"/>
              <a:ext cx="1922106" cy="0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58D34F3-7DBA-ABBD-B578-B6D924CC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801" y="3562789"/>
            <a:ext cx="4353533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32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843A39-2A52-3AE0-0EA5-A8BF35605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35451"/>
            <a:ext cx="11929641" cy="559056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908F9-3009-74F1-8F30-6D554D3C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IFormFile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525023-8A94-BDA0-E9F1-615483C1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9" y="863444"/>
            <a:ext cx="9907383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5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Bind Attribute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– 4.7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873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Attribute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[Bind] attribute in ASP.NET Core is used to specify which properties of a model should be included during model binding.</a:t>
            </a:r>
          </a:p>
          <a:p>
            <a:r>
              <a:rPr lang="en-US" dirty="0"/>
              <a:t>It allows you to control which properties are bound from the incoming request data to the model in your controller actions.</a:t>
            </a:r>
          </a:p>
          <a:p>
            <a:r>
              <a:rPr lang="en-US" dirty="0"/>
              <a:t>This is often used to prevent over-posting attacks, where malicious users attempt to bind and update properties that they shouldn't have access to.</a:t>
            </a:r>
          </a:p>
          <a:p>
            <a:r>
              <a:rPr lang="en-US" dirty="0"/>
              <a:t>It can be found in </a:t>
            </a:r>
            <a:r>
              <a:rPr lang="en-US" b="1" dirty="0" err="1"/>
              <a:t>Microsoft.AspNetCore.Mvc</a:t>
            </a:r>
            <a:r>
              <a:rPr lang="en-US" b="1" dirty="0"/>
              <a:t> </a:t>
            </a:r>
            <a:r>
              <a:rPr lang="en-US" dirty="0"/>
              <a:t>namespace. </a:t>
            </a:r>
          </a:p>
          <a:p>
            <a:r>
              <a:rPr lang="en-US" dirty="0"/>
              <a:t>Example: You have a Employee Model as follows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-107244" y="4104665"/>
            <a:ext cx="69549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ascadia Mono" panose="020B0609020000020004" pitchFamily="49" charset="0"/>
              </a:rPr>
              <a:t>    public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dirty="0">
                <a:solidFill>
                  <a:srgbClr val="2B91AF"/>
                </a:solidFill>
                <a:latin typeface="Cascadia Mono" panose="020B0609020000020004" pitchFamily="49" charset="0"/>
              </a:rPr>
              <a:t>EmployeeModel</a:t>
            </a:r>
            <a:endParaRPr lang="en-IN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   { 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ID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Mobile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Email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 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City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673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Attribute - Including Specific Properties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use the [Bind] attribute to include only specific properties for binding. </a:t>
            </a:r>
          </a:p>
          <a:p>
            <a:r>
              <a:rPr lang="en-US" dirty="0"/>
              <a:t>It uses a "whitelist" strategy, whereby only attributes that are explicitly mentioned in the action method arguments are bound by default, and all other properties are not. </a:t>
            </a:r>
          </a:p>
          <a:p>
            <a:r>
              <a:rPr lang="en-US" dirty="0"/>
              <a:t>For example, you want to bind only Id and Name property then?</a:t>
            </a:r>
          </a:p>
          <a:p>
            <a:pPr lvl="1"/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869244" y="2608281"/>
            <a:ext cx="107649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Employee([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Bind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ascadia Mono" panose="020B0609020000020004" pitchFamily="49" charset="0"/>
              </a:rPr>
              <a:t>ID,Name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)]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EmployeeModel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model)</a:t>
            </a:r>
          </a:p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	// Only 'Id' and 'Name' properties will be bound from the request</a:t>
            </a:r>
            <a:endParaRPr lang="en-IN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dirty="0">
                <a:solidFill>
                  <a:srgbClr val="0000FF"/>
                </a:solidFill>
                <a:latin typeface="Cascadia Mono" panose="020B0609020000020004" pitchFamily="49" charset="0"/>
              </a:rPr>
              <a:t>	return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dirty="0" err="1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RedirectToAction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IN" dirty="0">
                <a:solidFill>
                  <a:srgbClr val="A31515"/>
                </a:solidFill>
                <a:latin typeface="Cascadia Mono" panose="020B0609020000020004" pitchFamily="49" charset="0"/>
              </a:rPr>
              <a:t>"Index"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202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Attribute - </a:t>
            </a:r>
            <a:r>
              <a:rPr lang="en-IN" dirty="0"/>
              <a:t>Prefixing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The [Bind] attribute can also be used to specify a prefix for properties that should be bound</a:t>
            </a:r>
            <a:r>
              <a:rPr lang="en-IN" dirty="0"/>
              <a:t>.</a:t>
            </a:r>
          </a:p>
          <a:p>
            <a:r>
              <a:rPr lang="en-US" dirty="0"/>
              <a:t>For example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384244" y="1708571"/>
            <a:ext cx="11423511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IN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form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role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="form"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method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="post"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asp-area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=""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asp-controller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en-IN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FileUpload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"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asp-action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="Employee"&gt;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="form-group col-md-4"&gt;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Employee Name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input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="text"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Employee.Name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="form-control"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/&gt;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="form-group col-md-4"&gt;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Mobile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input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="text"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Employee.Mobile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="form-control"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/&gt;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="form-group col-md-4"&gt;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Email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input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="text"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="Email"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="form-control"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/&gt;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="form-group col-md-4"&gt;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City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input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="text"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="City"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="form-control"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/&gt;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IN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div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IN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   &lt;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button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="submit"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en-US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btn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btn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-primary"&gt;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Save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latin typeface="Cascadia Mono" panose="020B0609020000020004" pitchFamily="49" charset="0"/>
              </a:rPr>
              <a:t>button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 </a:t>
            </a:r>
          </a:p>
          <a:p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IN" sz="1600" b="1" dirty="0">
                <a:solidFill>
                  <a:srgbClr val="800080"/>
                </a:solidFill>
                <a:latin typeface="Cascadia Mono" panose="020B0609020000020004" pitchFamily="49" charset="0"/>
              </a:rPr>
              <a:t>form</a:t>
            </a:r>
            <a:r>
              <a:rPr lang="en-IN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72888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Attribute - </a:t>
            </a:r>
            <a:r>
              <a:rPr lang="en-IN" dirty="0"/>
              <a:t>Prefixing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Controller we have Employee as follows: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 only Name and Mobile property will be bound to model from the request. Remaining model properties will not be bound so it will be null.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15122" y="1448743"/>
            <a:ext cx="110143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Employee([</a:t>
            </a:r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Bind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(Prefix =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"Employee"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)]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EmployeeModel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model)</a:t>
            </a:r>
          </a:p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Only 'Name' and 'Mobile' properties will be bound from the request</a:t>
            </a:r>
            <a:endParaRPr lang="en-IN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dirty="0" err="1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RedirectToAction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IN" dirty="0">
                <a:solidFill>
                  <a:srgbClr val="A31515"/>
                </a:solidFill>
                <a:latin typeface="Cascadia Mono" panose="020B0609020000020004" pitchFamily="49" charset="0"/>
              </a:rPr>
              <a:t>"Index"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12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Session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– 4.8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93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D2A191-9118-47D3-CBCD-62DE876C6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Session management allows you to store user data on the server side while the user interacts with your web application. </a:t>
            </a:r>
          </a:p>
          <a:p>
            <a:r>
              <a:rPr lang="en-US" dirty="0"/>
              <a:t>This data is tied to a unique session ID, which is sent back and forth between the client and server.</a:t>
            </a:r>
          </a:p>
          <a:p>
            <a:r>
              <a:rPr lang="en-US" b="1" dirty="0"/>
              <a:t>How to Implement Session Management?</a:t>
            </a:r>
          </a:p>
          <a:p>
            <a:pPr lvl="1"/>
            <a:r>
              <a:rPr lang="en-US" dirty="0"/>
              <a:t>Install Required Packages: Ensure you have the necessary packages installed. </a:t>
            </a:r>
          </a:p>
          <a:p>
            <a:pPr lvl="1"/>
            <a:r>
              <a:rPr lang="en-US" dirty="0"/>
              <a:t>You can use the NuGet Package Manager or the .NET CLI to install the </a:t>
            </a:r>
            <a:r>
              <a:rPr lang="en-US" b="1" dirty="0" err="1">
                <a:highlight>
                  <a:srgbClr val="C0C0C0"/>
                </a:highlight>
              </a:rPr>
              <a:t>Microsoft.AspNetCore.Session</a:t>
            </a:r>
            <a:r>
              <a:rPr lang="en-US" b="1" dirty="0">
                <a:highlight>
                  <a:srgbClr val="C0C0C0"/>
                </a:highlight>
              </a:rPr>
              <a:t> </a:t>
            </a:r>
            <a:r>
              <a:rPr lang="en-US" dirty="0"/>
              <a:t>package.</a:t>
            </a:r>
          </a:p>
          <a:p>
            <a:r>
              <a:rPr lang="en-US" b="1" dirty="0"/>
              <a:t>Configure Middleware: </a:t>
            </a:r>
          </a:p>
          <a:p>
            <a:pPr lvl="1"/>
            <a:r>
              <a:rPr lang="en-US" dirty="0"/>
              <a:t>In the Configure method of </a:t>
            </a:r>
            <a:r>
              <a:rPr lang="en-US" dirty="0" err="1"/>
              <a:t>Program.cs</a:t>
            </a:r>
            <a:r>
              <a:rPr lang="en-US" dirty="0"/>
              <a:t>, add the session middleware 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59EE9C-7CC3-CFF0-112A-207683BB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00F48C-EF78-8203-32B8-6DB289815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58" y="4572849"/>
            <a:ext cx="2982620" cy="4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4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Annotations with Model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Data Annotations by using  </a:t>
            </a:r>
            <a:r>
              <a:rPr lang="en-US" b="1" dirty="0" err="1">
                <a:solidFill>
                  <a:schemeClr val="accent6"/>
                </a:solidFill>
              </a:rPr>
              <a:t>System.ComponentModel.DataAnnotations</a:t>
            </a:r>
            <a:r>
              <a:rPr lang="en-US" dirty="0"/>
              <a:t> namespace.</a:t>
            </a:r>
          </a:p>
          <a:p>
            <a:r>
              <a:rPr lang="en-US" dirty="0"/>
              <a:t>Data annotations in ASP.NET Core are essential for several reasons:</a:t>
            </a:r>
          </a:p>
          <a:p>
            <a:pPr lvl="1"/>
            <a:r>
              <a:rPr lang="en-US" dirty="0"/>
              <a:t>Data annotations provide a way to enforce validation rules on both the client and server sides. </a:t>
            </a:r>
          </a:p>
          <a:p>
            <a:pPr lvl="1"/>
            <a:r>
              <a:rPr lang="en-US" dirty="0"/>
              <a:t>This ensures that data meets specific criteria before being processed or stored.</a:t>
            </a:r>
          </a:p>
          <a:p>
            <a:pPr lvl="1"/>
            <a:r>
              <a:rPr lang="en-US" dirty="0"/>
              <a:t>By using data annotations, you ensure that the same validation rules are applied </a:t>
            </a:r>
            <a:r>
              <a:rPr lang="en-US" b="1" dirty="0"/>
              <a:t>consistently</a:t>
            </a:r>
            <a:r>
              <a:rPr lang="en-US" dirty="0"/>
              <a:t> across your application.</a:t>
            </a:r>
          </a:p>
          <a:p>
            <a:pPr lvl="1"/>
            <a:r>
              <a:rPr lang="en-US" dirty="0"/>
              <a:t>Data annotations help in </a:t>
            </a:r>
            <a:r>
              <a:rPr lang="en-US" b="1" dirty="0"/>
              <a:t>automatically binding </a:t>
            </a:r>
            <a:r>
              <a:rPr lang="en-US" dirty="0"/>
              <a:t>form data to model properties. This makes it easier to work with form data in a structured way.</a:t>
            </a:r>
          </a:p>
          <a:p>
            <a:pPr lvl="1"/>
            <a:r>
              <a:rPr lang="en-US" dirty="0"/>
              <a:t>Annotations can provide additional </a:t>
            </a:r>
            <a:r>
              <a:rPr lang="en-US" b="1" dirty="0"/>
              <a:t>metadata about your model properties</a:t>
            </a:r>
            <a:r>
              <a:rPr lang="en-US" dirty="0"/>
              <a:t>, such as display names, formats, etc. This can be useful for generating user-friendly forms and error messages.</a:t>
            </a:r>
          </a:p>
          <a:p>
            <a:pPr lvl="1"/>
            <a:r>
              <a:rPr lang="en-US" dirty="0"/>
              <a:t>Using data annotations makes your </a:t>
            </a:r>
            <a:r>
              <a:rPr lang="en-US" b="1" dirty="0"/>
              <a:t>code more readable and self-documenting</a:t>
            </a:r>
            <a:r>
              <a:rPr lang="en-US" dirty="0"/>
              <a:t>, other developers can easily understand the validation rules and constraints applied to your models.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815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967034-1023-2A16-2E40-8E390509B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store data in the session using the </a:t>
            </a:r>
            <a:r>
              <a:rPr lang="en-US" b="1" dirty="0" err="1"/>
              <a:t>HttpContext.Session</a:t>
            </a:r>
            <a:r>
              <a:rPr lang="en-US" b="1" dirty="0"/>
              <a:t> </a:t>
            </a:r>
            <a:r>
              <a:rPr lang="en-US" dirty="0"/>
              <a:t>object in your controllers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Retrieve the stored data using the </a:t>
            </a:r>
            <a:r>
              <a:rPr lang="en-US" b="1" dirty="0" err="1"/>
              <a:t>HttpContext.Session</a:t>
            </a:r>
            <a:r>
              <a:rPr lang="en-US" b="1" dirty="0"/>
              <a:t> </a:t>
            </a:r>
            <a:r>
              <a:rPr lang="en-US" dirty="0"/>
              <a:t>object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5DFD8-CF9F-F322-9777-E9B71B12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&amp; Retrieving Session Data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2E2D79-D0BB-883F-2DB4-79A96D790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89" y="1295377"/>
            <a:ext cx="7854560" cy="1860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E9668-56DF-5032-FE3D-EFF830EA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88" y="3587437"/>
            <a:ext cx="7880801" cy="259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5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Cookies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4.9</a:t>
            </a:r>
          </a:p>
        </p:txBody>
      </p:sp>
    </p:spTree>
    <p:extLst>
      <p:ext uri="{BB962C8B-B14F-4D97-AF65-F5344CB8AC3E}">
        <p14:creationId xmlns:p14="http://schemas.microsoft.com/office/powerpoint/2010/main" val="22521894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Cookies are </a:t>
            </a:r>
            <a:r>
              <a:rPr lang="en-US" b="1" dirty="0"/>
              <a:t>small pieces of data stored on the client’s browser</a:t>
            </a:r>
            <a:r>
              <a:rPr lang="en-US" dirty="0"/>
              <a:t>.</a:t>
            </a:r>
          </a:p>
          <a:p>
            <a:r>
              <a:rPr lang="en-US" dirty="0"/>
              <a:t>Browsers send cookies with every request and hence their size should be kept to a minimum.</a:t>
            </a:r>
          </a:p>
          <a:p>
            <a:r>
              <a:rPr lang="en-US" dirty="0"/>
              <a:t>They are used to maintain state and user information across multiple requests. </a:t>
            </a:r>
          </a:p>
          <a:p>
            <a:r>
              <a:rPr lang="en-US" dirty="0"/>
              <a:t>Most likely, you have come across those pretty pop-ups on sites, informing you that they use cookies when you visit for the first time.</a:t>
            </a:r>
          </a:p>
          <a:p>
            <a:r>
              <a:rPr lang="en-US" dirty="0"/>
              <a:t>Most browsers restrict cookie size to 4096 bytes (4KB) and only a limited number of cookies are available for each domain.</a:t>
            </a:r>
          </a:p>
          <a:p>
            <a:r>
              <a:rPr lang="en-US" dirty="0"/>
              <a:t>Users can easily tamper with or delete a cookie, it can also expire on their own. </a:t>
            </a:r>
          </a:p>
          <a:p>
            <a:r>
              <a:rPr lang="en-US" dirty="0"/>
              <a:t>Hence we should </a:t>
            </a:r>
            <a:r>
              <a:rPr lang="en-US" b="1" dirty="0"/>
              <a:t>not use them to store sensitive information </a:t>
            </a:r>
            <a:r>
              <a:rPr lang="en-US" dirty="0"/>
              <a:t>and their values should not be blindly trusted or used without proper validation.</a:t>
            </a:r>
          </a:p>
          <a:p>
            <a:r>
              <a:rPr lang="en-US" dirty="0"/>
              <a:t>We often use cookies to personalize the content for a known user especially when we just identify a user without authentication.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Cookies</a:t>
            </a:r>
          </a:p>
        </p:txBody>
      </p:sp>
    </p:spTree>
    <p:extLst>
      <p:ext uri="{BB962C8B-B14F-4D97-AF65-F5344CB8AC3E}">
        <p14:creationId xmlns:p14="http://schemas.microsoft.com/office/powerpoint/2010/main" val="346599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BEC269-1C25-9401-D399-9E77106B1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the cookie to store some basic information like the user’s name. </a:t>
            </a:r>
          </a:p>
          <a:p>
            <a:r>
              <a:rPr lang="en-US" dirty="0"/>
              <a:t>Then we can use the cookie to access the user’s personalized settings, such as their preferred color theme.</a:t>
            </a:r>
          </a:p>
          <a:p>
            <a:r>
              <a:rPr lang="en-US" b="1" dirty="0"/>
              <a:t>Pros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Easy to implement.</a:t>
            </a:r>
          </a:p>
          <a:p>
            <a:pPr lvl="1"/>
            <a:r>
              <a:rPr lang="en-US" dirty="0"/>
              <a:t>Useful for maintaining state and user preferences.</a:t>
            </a:r>
          </a:p>
          <a:p>
            <a:r>
              <a:rPr lang="en-US" b="1" dirty="0"/>
              <a:t>Cons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Limited storage capacity.</a:t>
            </a:r>
          </a:p>
          <a:p>
            <a:pPr lvl="1"/>
            <a:r>
              <a:rPr lang="en-US" dirty="0"/>
              <a:t>Can be a security risk if not handled properly (e.g., storing sensitive information).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6E0FE2-3D1D-C0AD-A7B5-B79D5A4B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Cookies Cont..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335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Persistent Cookies</a:t>
            </a:r>
          </a:p>
          <a:p>
            <a:r>
              <a:rPr lang="en-US" dirty="0">
                <a:solidFill>
                  <a:schemeClr val="accent6"/>
                </a:solidFill>
              </a:rPr>
              <a:t>Non-persistent Cookies</a:t>
            </a:r>
          </a:p>
          <a:p>
            <a:endParaRPr lang="en-US" dirty="0"/>
          </a:p>
          <a:p>
            <a:r>
              <a:rPr lang="en-US" b="1" dirty="0"/>
              <a:t>Persistent Cookies</a:t>
            </a:r>
          </a:p>
          <a:p>
            <a:pPr lvl="1"/>
            <a:r>
              <a:rPr lang="en-US" dirty="0"/>
              <a:t>When cookies are saved within the browser’s temporary folder on the client’s machine, such cookies are said to be </a:t>
            </a:r>
            <a:r>
              <a:rPr lang="en-US" b="1" dirty="0"/>
              <a:t>persisted</a:t>
            </a:r>
            <a:r>
              <a:rPr lang="en-US" dirty="0"/>
              <a:t>, because information saved can be retrieved at any time, so long the cookies expiration date has not passed.</a:t>
            </a:r>
          </a:p>
          <a:p>
            <a:pPr lvl="1"/>
            <a:r>
              <a:rPr lang="en-US" dirty="0"/>
              <a:t>These remain on the user’s device for a specified period or until they are manually deleted.</a:t>
            </a:r>
          </a:p>
          <a:p>
            <a:endParaRPr lang="en-US" dirty="0"/>
          </a:p>
          <a:p>
            <a:r>
              <a:rPr lang="en-US" b="1" dirty="0"/>
              <a:t>Non-persistent Cookies (session cookies)</a:t>
            </a:r>
          </a:p>
          <a:p>
            <a:pPr lvl="1"/>
            <a:r>
              <a:rPr lang="en-US" dirty="0"/>
              <a:t>Also known as </a:t>
            </a:r>
            <a:r>
              <a:rPr lang="en-US" b="1" dirty="0"/>
              <a:t>session</a:t>
            </a:r>
            <a:r>
              <a:rPr lang="en-US" dirty="0"/>
              <a:t> or </a:t>
            </a:r>
            <a:r>
              <a:rPr lang="en-US" b="1" dirty="0"/>
              <a:t>in-memory cookies</a:t>
            </a:r>
            <a:r>
              <a:rPr lang="en-US" dirty="0"/>
              <a:t>, these are only useable while the browser is open. </a:t>
            </a:r>
          </a:p>
          <a:p>
            <a:pPr lvl="1"/>
            <a:r>
              <a:rPr lang="en-US" dirty="0"/>
              <a:t>They are not saved locally on the client’s machine.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Cookies</a:t>
            </a:r>
          </a:p>
        </p:txBody>
      </p:sp>
    </p:spTree>
    <p:extLst>
      <p:ext uri="{BB962C8B-B14F-4D97-AF65-F5344CB8AC3E}">
        <p14:creationId xmlns:p14="http://schemas.microsoft.com/office/powerpoint/2010/main" val="410714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6857"/>
            <a:ext cx="6923404" cy="585086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: Cookies Creation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7016436" y="763861"/>
            <a:ext cx="5044385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10" dirty="0"/>
              <a:t>The </a:t>
            </a:r>
            <a:r>
              <a:rPr lang="en-US" sz="2010" b="1" dirty="0" err="1"/>
              <a:t>CookieOptions</a:t>
            </a:r>
            <a:r>
              <a:rPr lang="en-US" sz="2010" dirty="0"/>
              <a:t> options can be accessed from the </a:t>
            </a:r>
            <a:r>
              <a:rPr lang="en-US" sz="2010" b="1" dirty="0" err="1"/>
              <a:t>Microsoft.AspNetCore.Http</a:t>
            </a:r>
            <a:r>
              <a:rPr lang="en-US" sz="2010" dirty="0"/>
              <a:t> namespace and by declaring it’s instance. Some of its options include: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10" b="1" dirty="0"/>
              <a:t>Domain</a:t>
            </a:r>
            <a:r>
              <a:rPr lang="en-US" sz="2010" dirty="0"/>
              <a:t> : Gets or Sets the domain to associate the cookie with.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10" b="1" dirty="0"/>
              <a:t>Expires</a:t>
            </a:r>
            <a:r>
              <a:rPr lang="en-US" sz="2010" dirty="0"/>
              <a:t>: Gets or Sets the expiration date and time for the cookie.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10" b="1" dirty="0" err="1"/>
              <a:t>HttpOnly</a:t>
            </a:r>
            <a:r>
              <a:rPr lang="en-US" sz="2010" dirty="0"/>
              <a:t>: Gets or Sets a value indicating if a cookie is accessible by a client-side script.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10" b="1" dirty="0" err="1"/>
              <a:t>IsEssential</a:t>
            </a:r>
            <a:r>
              <a:rPr lang="en-US" sz="2010" dirty="0"/>
              <a:t>: Indicates if cookie is essential for the application to function properly.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10" b="1" dirty="0" err="1"/>
              <a:t>MaxAge</a:t>
            </a:r>
            <a:r>
              <a:rPr lang="en-US" sz="2010" dirty="0"/>
              <a:t>: Gets or Sets the cookie’s max age.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10" b="1" dirty="0"/>
              <a:t>Path</a:t>
            </a:r>
            <a:r>
              <a:rPr lang="en-US" sz="2010" dirty="0"/>
              <a:t>: Gets or Sets the cookie path.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10" b="1" dirty="0"/>
              <a:t>Secure</a:t>
            </a:r>
            <a:r>
              <a:rPr lang="en-US" sz="2010" dirty="0"/>
              <a:t>: Gets or Sets value that indicates whether to transmit the cookie using Secure Socket Layer (SSL) – </a:t>
            </a:r>
            <a:r>
              <a:rPr lang="en-US" sz="2010" b="1" dirty="0"/>
              <a:t>that is over Https only</a:t>
            </a:r>
            <a:r>
              <a:rPr lang="en-US" sz="201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084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Cookies cannot be directly deleted from the client’s machine. </a:t>
            </a:r>
          </a:p>
          <a:p>
            <a:r>
              <a:rPr lang="en-US" dirty="0"/>
              <a:t>However, we can remove a cookie by modifying the cookie’s expiration date to a date in the past. </a:t>
            </a:r>
          </a:p>
          <a:p>
            <a:r>
              <a:rPr lang="en-US" dirty="0"/>
              <a:t>When we do this and a request is sent to the path or domain the cookie was registered to, the browser determines that the cookie has expired, and deletes the cookie.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Cookie Deletion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155" y="3113626"/>
            <a:ext cx="7278116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3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27F1D-096F-3571-7A66-A2E51E41E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40EA02-FB32-1D59-9206-2A5D4C30C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use Cookies inside a View, we need to inject the </a:t>
            </a:r>
            <a:r>
              <a:rPr lang="en-US" b="1" dirty="0" err="1"/>
              <a:t>IHttpContextAccessor</a:t>
            </a:r>
            <a:r>
              <a:rPr lang="en-US" dirty="0"/>
              <a:t> service into our view and use it to get the </a:t>
            </a:r>
            <a:r>
              <a:rPr lang="en-US" b="1" dirty="0" err="1"/>
              <a:t>HttpContext</a:t>
            </a:r>
            <a:r>
              <a:rPr lang="en-US" dirty="0"/>
              <a:t> and Request objects from that.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F649B4-C26C-EE9C-9859-053F0DF2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Access the Cookie Object in a View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3841C-7E89-E6FE-A544-8088BAB9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14" y="1770374"/>
            <a:ext cx="9545382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8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9BFBA6-F4E3-B745-5C12-B8E36A7DE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771850"/>
            <a:ext cx="11929641" cy="5590565"/>
          </a:xfrm>
        </p:spPr>
        <p:txBody>
          <a:bodyPr/>
          <a:lstStyle/>
          <a:p>
            <a:r>
              <a:rPr lang="en-US" dirty="0"/>
              <a:t>If you run the application with the above changes, you will get the following exception: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use the </a:t>
            </a:r>
            <a:r>
              <a:rPr lang="en-US" dirty="0" err="1"/>
              <a:t>HttpContextAccessor</a:t>
            </a:r>
            <a:r>
              <a:rPr lang="en-US" dirty="0"/>
              <a:t> service but have not yet configured it into the built-in IOC container in </a:t>
            </a:r>
            <a:r>
              <a:rPr lang="en-US" dirty="0" err="1"/>
              <a:t>Program.cs</a:t>
            </a:r>
            <a:r>
              <a:rPr lang="en-US" dirty="0"/>
              <a:t> file.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74454F-1504-B399-2004-AECCBFCD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Access the Cookie Object in a View</a:t>
            </a:r>
            <a:endParaRPr lang="en-IN" dirty="0"/>
          </a:p>
        </p:txBody>
      </p:sp>
      <p:pic>
        <p:nvPicPr>
          <p:cNvPr id="2050" name="Picture 2" descr="Cookies in ASP.NET Core MVC">
            <a:extLst>
              <a:ext uri="{FF2B5EF4-FFF2-40B4-BE49-F238E27FC236}">
                <a16:creationId xmlns:a16="http://schemas.microsoft.com/office/drawing/2014/main" id="{6EB1D042-DB83-EADA-6ACF-A5A747B4E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23" y="1310233"/>
            <a:ext cx="108585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332F9-1D78-16A2-798E-D895D6132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23" y="4885832"/>
            <a:ext cx="9993120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9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1668B-9680-24C9-0580-4DCAC6881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5B81EA-CA43-3AB4-101E-AAEA601F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run the application, and by default it will render the Index view where you can see the cookie data, as shown in below.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1E8C8A-4888-A4AA-FE35-AE617F31F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Access the Cookie Object in a View</a:t>
            </a:r>
            <a:endParaRPr lang="en-IN" dirty="0"/>
          </a:p>
        </p:txBody>
      </p:sp>
      <p:pic>
        <p:nvPicPr>
          <p:cNvPr id="3074" name="Picture 2" descr="Cookies in ASP.NET Core MVC Application">
            <a:extLst>
              <a:ext uri="{FF2B5EF4-FFF2-40B4-BE49-F238E27FC236}">
                <a16:creationId xmlns:a16="http://schemas.microsoft.com/office/drawing/2014/main" id="{4E04499F-69D4-1755-E3EE-D70D56225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8" y="1681163"/>
            <a:ext cx="54483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11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Annotations Attributes</a:t>
            </a:r>
            <a:endParaRPr lang="en-IN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2486BC6F-42B7-4A1D-889E-1B1818D1D5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797579"/>
              </p:ext>
            </p:extLst>
          </p:nvPr>
        </p:nvGraphicFramePr>
        <p:xfrm>
          <a:off x="262550" y="959672"/>
          <a:ext cx="11787611" cy="512582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081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6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76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873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[</a:t>
                      </a:r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Required</a:t>
                      </a:r>
                      <a:r>
                        <a:rPr lang="en-US" sz="2000" dirty="0"/>
                        <a:t>]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Validates that the field value can not be null or empty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503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[</a:t>
                      </a:r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Range(</a:t>
                      </a:r>
                      <a:r>
                        <a:rPr lang="en-US" sz="2000" b="1" dirty="0" err="1">
                          <a:solidFill>
                            <a:schemeClr val="tx2"/>
                          </a:solidFill>
                        </a:rPr>
                        <a:t>min_val</a:t>
                      </a:r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tx2"/>
                          </a:solidFill>
                        </a:rPr>
                        <a:t>max_val</a:t>
                      </a:r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)</a:t>
                      </a:r>
                      <a:r>
                        <a:rPr lang="en-US" sz="2000" dirty="0"/>
                        <a:t>]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Validates the property value falls within a specified range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7551">
                <a:tc>
                  <a:txBody>
                    <a:bodyPr/>
                    <a:lstStyle/>
                    <a:p>
                      <a:pPr algn="just"/>
                      <a:r>
                        <a:rPr lang="en-I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IN" sz="2000" b="1" i="0" kern="1200" dirty="0" err="1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RegularExpression</a:t>
                      </a:r>
                      <a:r>
                        <a:rPr lang="en-IN" sz="2000" b="1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(regex)</a:t>
                      </a:r>
                      <a:r>
                        <a:rPr lang="en-I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20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Validates the property that matches a specified regular expression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936538"/>
                  </a:ext>
                </a:extLst>
              </a:tr>
              <a:tr h="499503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[</a:t>
                      </a:r>
                      <a:r>
                        <a:rPr lang="en-US" sz="2000" b="1" dirty="0" err="1">
                          <a:solidFill>
                            <a:schemeClr val="tx2"/>
                          </a:solidFill>
                        </a:rPr>
                        <a:t>StringLength</a:t>
                      </a:r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(value)</a:t>
                      </a:r>
                      <a:r>
                        <a:rPr lang="en-US" sz="2000" dirty="0"/>
                        <a:t>]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Validates the string property value doesn't exceed a specified length limit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555072"/>
                  </a:ext>
                </a:extLst>
              </a:tr>
              <a:tr h="499503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[</a:t>
                      </a:r>
                      <a:r>
                        <a:rPr lang="en-US" sz="2000" b="1" dirty="0" err="1">
                          <a:solidFill>
                            <a:schemeClr val="tx2"/>
                          </a:solidFill>
                        </a:rPr>
                        <a:t>MinLength</a:t>
                      </a:r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(value)</a:t>
                      </a:r>
                      <a:r>
                        <a:rPr lang="en-US" sz="2000" dirty="0"/>
                        <a:t>]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Validates the properties with minimum value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466863"/>
                  </a:ext>
                </a:extLst>
              </a:tr>
              <a:tr h="499503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[</a:t>
                      </a:r>
                      <a:r>
                        <a:rPr lang="en-US" sz="2000" b="1" dirty="0" err="1">
                          <a:solidFill>
                            <a:schemeClr val="tx2"/>
                          </a:solidFill>
                        </a:rPr>
                        <a:t>MaxLength</a:t>
                      </a:r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(value)</a:t>
                      </a:r>
                      <a:r>
                        <a:rPr lang="en-US" sz="2000" dirty="0"/>
                        <a:t>]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Validates the properties with maximum value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974620"/>
                  </a:ext>
                </a:extLst>
              </a:tr>
              <a:tr h="499503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[</a:t>
                      </a:r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Compare</a:t>
                      </a:r>
                      <a:r>
                        <a:rPr lang="en-US" sz="2000" dirty="0"/>
                        <a:t>]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Compares the two properties in a model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28016"/>
                  </a:ext>
                </a:extLst>
              </a:tr>
              <a:tr h="499503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[</a:t>
                      </a:r>
                      <a:r>
                        <a:rPr lang="en-US" sz="2000" b="1" dirty="0" err="1">
                          <a:solidFill>
                            <a:schemeClr val="tx2"/>
                          </a:solidFill>
                        </a:rPr>
                        <a:t>EmailAddress</a:t>
                      </a:r>
                      <a:r>
                        <a:rPr lang="en-US" sz="2000" dirty="0"/>
                        <a:t>]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Validates that the property has a proper email format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319221"/>
                  </a:ext>
                </a:extLst>
              </a:tr>
              <a:tr h="499503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[</a:t>
                      </a:r>
                      <a:r>
                        <a:rPr lang="en-US" sz="2000" b="1" dirty="0" err="1">
                          <a:solidFill>
                            <a:schemeClr val="tx2"/>
                          </a:solidFill>
                        </a:rPr>
                        <a:t>CreditCard</a:t>
                      </a:r>
                      <a:r>
                        <a:rPr lang="en-US" sz="2000" dirty="0"/>
                        <a:t>]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Validates that a property has a valid credit card format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47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4779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4CFDE-61B1-A200-8062-A12575102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me Page - Address Book - Google Chrome 2023-09-19 14-57-01">
            <a:hlinkClick r:id="" action="ppaction://media"/>
            <a:extLst>
              <a:ext uri="{FF2B5EF4-FFF2-40B4-BE49-F238E27FC236}">
                <a16:creationId xmlns:a16="http://schemas.microsoft.com/office/drawing/2014/main" id="{8F1846AE-EA54-F943-0694-2AA63934AF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549" y="787973"/>
            <a:ext cx="9750827" cy="521604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029398-9363-D061-45CC-23E5430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Cookies</a:t>
            </a:r>
          </a:p>
        </p:txBody>
      </p:sp>
    </p:spTree>
    <p:extLst>
      <p:ext uri="{BB962C8B-B14F-4D97-AF65-F5344CB8AC3E}">
        <p14:creationId xmlns:p14="http://schemas.microsoft.com/office/powerpoint/2010/main" val="84405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Query Strings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4.10</a:t>
            </a:r>
          </a:p>
        </p:txBody>
      </p:sp>
    </p:spTree>
    <p:extLst>
      <p:ext uri="{BB962C8B-B14F-4D97-AF65-F5344CB8AC3E}">
        <p14:creationId xmlns:p14="http://schemas.microsoft.com/office/powerpoint/2010/main" val="19378159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pass a limited amount of data from one request to another by adding it to the query string of the new request. </a:t>
            </a:r>
          </a:p>
          <a:p>
            <a:r>
              <a:rPr lang="en-US" dirty="0"/>
              <a:t>This is useful for capturing the state in a persistent manner and allows the sharing of links with the embedded state.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Model binding</a:t>
            </a:r>
            <a:r>
              <a:rPr lang="en-US" dirty="0"/>
              <a:t> maps data from HTTP requests to action method parameters. </a:t>
            </a:r>
          </a:p>
          <a:p>
            <a:r>
              <a:rPr lang="en-US" dirty="0"/>
              <a:t>So if we provide the values for name and age as either form values, route values or query strings, we can bind those to the parameters of our action method.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Strings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80" y="2390594"/>
            <a:ext cx="7087589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1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~/welcome/</a:t>
            </a:r>
            <a:r>
              <a:rPr lang="en-US" dirty="0" err="1"/>
              <a:t>getquerystring?name</a:t>
            </a:r>
            <a:r>
              <a:rPr lang="en-US" dirty="0"/>
              <a:t>=</a:t>
            </a:r>
            <a:r>
              <a:rPr lang="en-US" dirty="0" err="1"/>
              <a:t>John&amp;age</a:t>
            </a:r>
            <a:r>
              <a:rPr lang="en-US" dirty="0"/>
              <a:t>=31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URL query strings are public, we should never use query strings for sensitive data.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Strings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1528518"/>
            <a:ext cx="6468378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6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Hidden Fields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4.11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206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 can save data in hidden form fields and send it back in the next request.</a:t>
            </a:r>
          </a:p>
          <a:p>
            <a:r>
              <a:rPr lang="en-US" sz="2800" dirty="0"/>
              <a:t>Sometimes we require some data to be stored on the client side without displaying it on the view page or web page. </a:t>
            </a:r>
          </a:p>
          <a:p>
            <a:r>
              <a:rPr lang="en-US" sz="2800" dirty="0"/>
              <a:t>Later when the user takes some action, we’ll need that data to be passed on to the server side. (</a:t>
            </a:r>
            <a:r>
              <a:rPr lang="en-US" i="1" dirty="0"/>
              <a:t>While Edit &amp; Delete Record</a:t>
            </a:r>
            <a:r>
              <a:rPr lang="en-US" sz="2800" dirty="0"/>
              <a:t>) </a:t>
            </a:r>
          </a:p>
          <a:p>
            <a:r>
              <a:rPr lang="en-US" sz="2800" dirty="0"/>
              <a:t>This is a common scenario in many applications and hidden fields provide a good solution for this.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Fields</a:t>
            </a:r>
          </a:p>
        </p:txBody>
      </p:sp>
    </p:spTree>
    <p:extLst>
      <p:ext uri="{BB962C8B-B14F-4D97-AF65-F5344CB8AC3E}">
        <p14:creationId xmlns:p14="http://schemas.microsoft.com/office/powerpoint/2010/main" val="80593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02" y="863241"/>
            <a:ext cx="8211696" cy="513469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Fields</a:t>
            </a:r>
          </a:p>
        </p:txBody>
      </p:sp>
      <p:sp>
        <p:nvSpPr>
          <p:cNvPr id="5" name="Rectangle 4"/>
          <p:cNvSpPr/>
          <p:nvPr/>
        </p:nvSpPr>
        <p:spPr>
          <a:xfrm>
            <a:off x="8439150" y="928211"/>
            <a:ext cx="36957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GET version of the </a:t>
            </a:r>
            <a:r>
              <a:rPr lang="en-US" sz="2000" dirty="0" err="1"/>
              <a:t>SetHiddenFieldValue</a:t>
            </a:r>
            <a:r>
              <a:rPr lang="en-US" sz="2000" dirty="0"/>
              <a:t>() method creates a user object and passes that into the view.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We use the POST version of the </a:t>
            </a:r>
            <a:r>
              <a:rPr lang="en-US" sz="2000" dirty="0" err="1"/>
              <a:t>SetHiddenFieldValue</a:t>
            </a:r>
            <a:r>
              <a:rPr lang="en-US" sz="2000" dirty="0"/>
              <a:t>() method to read the value of a hidden field Id from </a:t>
            </a:r>
            <a:r>
              <a:rPr lang="en-US" sz="2000" dirty="0" err="1"/>
              <a:t>FormCollection</a:t>
            </a:r>
            <a:r>
              <a:rPr lang="en-US" sz="20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In the View, we can create a hidden field and bind the Id value from Model: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00" y="4410053"/>
            <a:ext cx="3362620" cy="2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we can use a submit button to submit the form:</a:t>
            </a:r>
          </a:p>
          <a:p>
            <a:r>
              <a:rPr lang="en-US" dirty="0"/>
              <a:t>Now let’s run the application and navigate to /</a:t>
            </a:r>
            <a:r>
              <a:rPr lang="en-US" b="1" dirty="0"/>
              <a:t>Welcome/</a:t>
            </a:r>
            <a:r>
              <a:rPr lang="en-US" b="1" dirty="0" err="1"/>
              <a:t>SetHiddenFieldValue</a:t>
            </a:r>
            <a:r>
              <a:rPr lang="en-US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Fields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633" y="2023822"/>
            <a:ext cx="5258534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5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inspecting the page source, we can see that a hidden field is generated on the page with the Id as the value:</a:t>
            </a:r>
          </a:p>
          <a:p>
            <a:endParaRPr lang="en-US" dirty="0"/>
          </a:p>
          <a:p>
            <a:r>
              <a:rPr lang="en-US" dirty="0"/>
              <a:t>Now let’s click the submit button after putting a breakpoint in the POST method. </a:t>
            </a:r>
          </a:p>
          <a:p>
            <a:r>
              <a:rPr lang="en-US" dirty="0"/>
              <a:t>We can retrieve the Id value from the </a:t>
            </a:r>
            <a:r>
              <a:rPr lang="en-US" dirty="0" err="1"/>
              <a:t>FormCollection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Fields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28" y="1614465"/>
            <a:ext cx="6220693" cy="314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58" y="3033547"/>
            <a:ext cx="9907383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4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B9F32-6CF4-95A7-8C94-967E04AEB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A06C0A-4BA1-6DF5-A066-B7300C02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AA397-FCD6-E566-5024-46B560805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889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[Required]</a:t>
            </a:r>
          </a:p>
        </p:txBody>
      </p:sp>
      <p:sp>
        <p:nvSpPr>
          <p:cNvPr id="4" name="Rectangle 3"/>
          <p:cNvSpPr/>
          <p:nvPr/>
        </p:nvSpPr>
        <p:spPr>
          <a:xfrm>
            <a:off x="332509" y="908376"/>
            <a:ext cx="45027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IN" dirty="0">
                <a:solidFill>
                  <a:srgbClr val="2B91AF"/>
                </a:solidFill>
                <a:latin typeface="Cascadia Mono" panose="020B0609020000020004" pitchFamily="49" charset="0"/>
              </a:rPr>
              <a:t>Required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  <a:endParaRPr lang="en-IN" dirty="0"/>
          </a:p>
        </p:txBody>
      </p:sp>
      <p:sp>
        <p:nvSpPr>
          <p:cNvPr id="5" name="Right Arrow 4"/>
          <p:cNvSpPr/>
          <p:nvPr/>
        </p:nvSpPr>
        <p:spPr>
          <a:xfrm>
            <a:off x="5431325" y="1150648"/>
            <a:ext cx="692727" cy="346457"/>
          </a:xfrm>
          <a:prstGeom prst="rightArrow">
            <a:avLst/>
          </a:prstGeom>
          <a:solidFill>
            <a:schemeClr val="accent6"/>
          </a:solidFill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6263965" y="1125850"/>
            <a:ext cx="4022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Empty        </a:t>
            </a:r>
            <a:r>
              <a:rPr lang="en-US" sz="2000" dirty="0">
                <a:solidFill>
                  <a:srgbClr val="DC3545"/>
                </a:solidFill>
                <a:latin typeface="+mj-lt"/>
              </a:rPr>
              <a:t>The Name field is required.</a:t>
            </a:r>
            <a:endParaRPr lang="en-IN" sz="2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2509" y="174450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IN" dirty="0">
                <a:solidFill>
                  <a:srgbClr val="2B91AF"/>
                </a:solidFill>
                <a:latin typeface="Cascadia Mono" panose="020B0609020000020004" pitchFamily="49" charset="0"/>
              </a:rPr>
              <a:t>Required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IN" dirty="0">
                <a:solidFill>
                  <a:srgbClr val="2B91AF"/>
                </a:solidFill>
                <a:latin typeface="Cascadia Mono" panose="020B0609020000020004" pitchFamily="49" charset="0"/>
              </a:rPr>
              <a:t>Display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(Name=</a:t>
            </a:r>
            <a:r>
              <a:rPr lang="en-IN" dirty="0">
                <a:solidFill>
                  <a:srgbClr val="A31515"/>
                </a:solidFill>
                <a:latin typeface="Cascadia Mono" panose="020B0609020000020004" pitchFamily="49" charset="0"/>
              </a:rPr>
              <a:t>"First Name"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6263965" y="2115213"/>
            <a:ext cx="45352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Empty        </a:t>
            </a:r>
            <a:r>
              <a:rPr lang="en-US" sz="2000" dirty="0">
                <a:solidFill>
                  <a:srgbClr val="DC3545"/>
                </a:solidFill>
                <a:latin typeface="+mj-lt"/>
              </a:rPr>
              <a:t>The First Name field is required.</a:t>
            </a:r>
            <a:endParaRPr lang="en-IN" sz="2000" dirty="0">
              <a:latin typeface="+mj-lt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417129" y="2141715"/>
            <a:ext cx="692727" cy="346457"/>
          </a:xfrm>
          <a:prstGeom prst="rightArrow">
            <a:avLst/>
          </a:prstGeom>
          <a:solidFill>
            <a:schemeClr val="accent6"/>
          </a:solidFill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332509" y="2929972"/>
            <a:ext cx="6303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IN" dirty="0">
                <a:solidFill>
                  <a:srgbClr val="2B91AF"/>
                </a:solidFill>
                <a:latin typeface="Cascadia Mono" panose="020B0609020000020004" pitchFamily="49" charset="0"/>
              </a:rPr>
              <a:t>Required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IN" dirty="0" err="1">
                <a:latin typeface="Cascadia Mono" panose="020B0609020000020004" pitchFamily="49" charset="0"/>
              </a:rPr>
              <a:t>ErrorMessage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r>
              <a:rPr lang="en-IN" dirty="0">
                <a:solidFill>
                  <a:srgbClr val="A31515"/>
                </a:solidFill>
                <a:latin typeface="Cascadia Mono" panose="020B0609020000020004" pitchFamily="49" charset="0"/>
              </a:rPr>
              <a:t>"Please Enter Name"</a:t>
            </a:r>
            <a:r>
              <a:rPr lang="en-IN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  <a:endParaRPr lang="en-IN" dirty="0"/>
          </a:p>
        </p:txBody>
      </p:sp>
      <p:sp>
        <p:nvSpPr>
          <p:cNvPr id="11" name="Right Arrow 10"/>
          <p:cNvSpPr/>
          <p:nvPr/>
        </p:nvSpPr>
        <p:spPr>
          <a:xfrm>
            <a:off x="6896163" y="2929972"/>
            <a:ext cx="692727" cy="346457"/>
          </a:xfrm>
          <a:prstGeom prst="rightArrow">
            <a:avLst/>
          </a:prstGeom>
          <a:solidFill>
            <a:schemeClr val="accent6"/>
          </a:solidFill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7843683" y="2882469"/>
            <a:ext cx="31486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Empty       </a:t>
            </a:r>
            <a:r>
              <a:rPr lang="en-IN" sz="2000" dirty="0">
                <a:solidFill>
                  <a:srgbClr val="DC3545"/>
                </a:solidFill>
                <a:latin typeface="+mj-lt"/>
              </a:rPr>
              <a:t>Please Enter Name</a:t>
            </a:r>
            <a:endParaRPr lang="en-IN" sz="2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096871" y="1341443"/>
            <a:ext cx="290636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56336" y="2328066"/>
            <a:ext cx="290636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626156" y="3079920"/>
            <a:ext cx="290636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81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  <p:bldP spid="9" grpId="0" animBg="1"/>
      <p:bldP spid="10" grpId="0"/>
      <p:bldP spid="11" grpId="0" animBg="1"/>
      <p:bldP spid="1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76D5E0-B467-511F-5702-ED2C8A035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Overview of Validation</a:t>
            </a:r>
          </a:p>
          <a:p>
            <a:pPr lvl="1"/>
            <a:r>
              <a:rPr lang="en-IN" dirty="0"/>
              <a:t>Ensures data integrity and correctness before processing.</a:t>
            </a:r>
          </a:p>
          <a:p>
            <a:pPr lvl="1"/>
            <a:r>
              <a:rPr lang="en-IN" dirty="0"/>
              <a:t>Performed on Model properties.</a:t>
            </a:r>
          </a:p>
          <a:p>
            <a:r>
              <a:rPr lang="en-IN" dirty="0"/>
              <a:t>Validations with Data Annotations</a:t>
            </a:r>
          </a:p>
          <a:p>
            <a:pPr lvl="1"/>
            <a:r>
              <a:rPr lang="en-IN" dirty="0"/>
              <a:t>Decorate model properties with attributes like:</a:t>
            </a:r>
          </a:p>
          <a:p>
            <a:pPr lvl="1"/>
            <a:r>
              <a:rPr lang="en-IN" dirty="0"/>
              <a:t>[Required], [</a:t>
            </a:r>
            <a:r>
              <a:rPr lang="en-IN" dirty="0" err="1"/>
              <a:t>StringLength</a:t>
            </a:r>
            <a:r>
              <a:rPr lang="en-IN" dirty="0"/>
              <a:t>], [Range], [</a:t>
            </a:r>
            <a:r>
              <a:rPr lang="en-IN" dirty="0" err="1"/>
              <a:t>EmailAddress</a:t>
            </a:r>
            <a:r>
              <a:rPr lang="en-IN" dirty="0"/>
              <a:t>], [Compare]</a:t>
            </a:r>
          </a:p>
          <a:p>
            <a:r>
              <a:rPr lang="en-IN" dirty="0"/>
              <a:t>Server-Side vs Client-Side Validation</a:t>
            </a:r>
          </a:p>
          <a:p>
            <a:pPr lvl="1"/>
            <a:r>
              <a:rPr lang="en-IN" dirty="0"/>
              <a:t>Server-Side: Enforced on form submission (secure &amp; reliable).</a:t>
            </a:r>
          </a:p>
          <a:p>
            <a:pPr lvl="1"/>
            <a:r>
              <a:rPr lang="en-IN" dirty="0"/>
              <a:t>Client-Side: JavaScript-based; improves UX with instant feedback.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136E5E-5AE7-F7CC-ECA8-4CD6FFBC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Summary: Data Validation in ASP.NET Core MVC</a:t>
            </a:r>
          </a:p>
        </p:txBody>
      </p:sp>
    </p:spTree>
    <p:extLst>
      <p:ext uri="{BB962C8B-B14F-4D97-AF65-F5344CB8AC3E}">
        <p14:creationId xmlns:p14="http://schemas.microsoft.com/office/powerpoint/2010/main" val="1390016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AC64A-A0E3-7C3B-AE79-ADF8E97CF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20BCD-4904-6DF5-F9D6-B6B216CEF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Understanding Areas</a:t>
            </a:r>
          </a:p>
          <a:p>
            <a:pPr lvl="1"/>
            <a:r>
              <a:rPr lang="en-IN" dirty="0"/>
              <a:t>Logical partitioning of large MVC applications (like sub-apps).</a:t>
            </a:r>
          </a:p>
          <a:p>
            <a:pPr lvl="1"/>
            <a:r>
              <a:rPr lang="en-IN" dirty="0"/>
              <a:t>Separates controllers, views, and models by feature.</a:t>
            </a:r>
          </a:p>
          <a:p>
            <a:r>
              <a:rPr lang="en-IN" dirty="0"/>
              <a:t>Adding &amp; Defining Areas</a:t>
            </a:r>
          </a:p>
          <a:p>
            <a:pPr lvl="1"/>
            <a:r>
              <a:rPr lang="en-IN" dirty="0"/>
              <a:t>Create folders under Areas/</a:t>
            </a:r>
            <a:r>
              <a:rPr lang="en-IN" dirty="0" err="1"/>
              <a:t>AreaName</a:t>
            </a:r>
            <a:r>
              <a:rPr lang="en-IN" dirty="0"/>
              <a:t>/Controllers, etc.</a:t>
            </a:r>
          </a:p>
          <a:p>
            <a:pPr lvl="1"/>
            <a:r>
              <a:rPr lang="en-IN" dirty="0"/>
              <a:t>Use [Area("Admin")] attribute.</a:t>
            </a:r>
          </a:p>
          <a:p>
            <a:r>
              <a:rPr lang="en-IN" dirty="0"/>
              <a:t>Defining Area Routes</a:t>
            </a:r>
          </a:p>
          <a:p>
            <a:pPr lvl="1"/>
            <a:r>
              <a:rPr lang="en-IN" dirty="0"/>
              <a:t>Add routes in </a:t>
            </a:r>
            <a:r>
              <a:rPr lang="en-IN" dirty="0" err="1"/>
              <a:t>Program.cs</a:t>
            </a:r>
            <a:r>
              <a:rPr lang="en-IN" dirty="0"/>
              <a:t> or via attribute routing. For example,</a:t>
            </a:r>
          </a:p>
          <a:p>
            <a:pPr marL="790575" lvl="2" indent="0">
              <a:buNone/>
            </a:pPr>
            <a:r>
              <a:rPr lang="en-US" dirty="0"/>
              <a:t>[Area("Admin")]</a:t>
            </a:r>
          </a:p>
          <a:p>
            <a:pPr marL="790575" lvl="2" indent="0">
              <a:buNone/>
            </a:pPr>
            <a:r>
              <a:rPr lang="en-US" dirty="0"/>
              <a:t>[Route("Admin/[controller]/[action]")]</a:t>
            </a:r>
          </a:p>
          <a:p>
            <a:pPr lvl="1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B47891-2080-C38D-83F3-A2BF6467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Summary: Working with Areas</a:t>
            </a:r>
          </a:p>
        </p:txBody>
      </p:sp>
    </p:spTree>
    <p:extLst>
      <p:ext uri="{BB962C8B-B14F-4D97-AF65-F5344CB8AC3E}">
        <p14:creationId xmlns:p14="http://schemas.microsoft.com/office/powerpoint/2010/main" val="27691197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21AF3-BA58-4DB0-28C5-8C9D56953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1A0102-8ADB-0CBF-EEC1-049177C48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Default Model Binder</a:t>
            </a:r>
          </a:p>
          <a:p>
            <a:pPr lvl="1"/>
            <a:r>
              <a:rPr lang="en-IN" dirty="0"/>
              <a:t>Binds form inputs to action parameters using naming conventions.</a:t>
            </a:r>
          </a:p>
          <a:p>
            <a:r>
              <a:rPr lang="en-IN" dirty="0" err="1"/>
              <a:t>IFormCollection</a:t>
            </a:r>
            <a:r>
              <a:rPr lang="en-IN" dirty="0"/>
              <a:t> Model Binding</a:t>
            </a:r>
          </a:p>
          <a:p>
            <a:pPr lvl="1"/>
            <a:r>
              <a:rPr lang="en-IN" dirty="0"/>
              <a:t>Access raw form data via </a:t>
            </a:r>
            <a:r>
              <a:rPr lang="en-IN" dirty="0" err="1"/>
              <a:t>IFormCollection</a:t>
            </a:r>
            <a:r>
              <a:rPr lang="en-IN" dirty="0"/>
              <a:t> </a:t>
            </a:r>
            <a:r>
              <a:rPr lang="en-IN" dirty="0" err="1"/>
              <a:t>formData</a:t>
            </a:r>
            <a:r>
              <a:rPr lang="en-IN" dirty="0"/>
              <a:t>.</a:t>
            </a:r>
          </a:p>
          <a:p>
            <a:r>
              <a:rPr lang="en-IN" dirty="0" err="1"/>
              <a:t>IFormFile</a:t>
            </a:r>
            <a:r>
              <a:rPr lang="en-IN" dirty="0"/>
              <a:t> Model Binder</a:t>
            </a:r>
          </a:p>
          <a:p>
            <a:pPr lvl="1"/>
            <a:r>
              <a:rPr lang="en-IN" dirty="0"/>
              <a:t>Used to upload files via &lt;input type="file" /&gt;.</a:t>
            </a:r>
          </a:p>
          <a:p>
            <a:r>
              <a:rPr lang="en-IN" dirty="0"/>
              <a:t>[Bind] Attribute</a:t>
            </a:r>
          </a:p>
          <a:p>
            <a:pPr lvl="1"/>
            <a:r>
              <a:rPr lang="en-IN" dirty="0"/>
              <a:t>Limits binding to specific properties:</a:t>
            </a:r>
          </a:p>
          <a:p>
            <a:pPr marL="457200" lvl="1" indent="0">
              <a:buNone/>
            </a:pPr>
            <a:r>
              <a:rPr lang="en-US" dirty="0"/>
              <a:t>      public </a:t>
            </a:r>
            <a:r>
              <a:rPr lang="en-US" dirty="0" err="1"/>
              <a:t>IActionResult</a:t>
            </a:r>
            <a:r>
              <a:rPr lang="en-US" dirty="0"/>
              <a:t> Save([Bind("</a:t>
            </a:r>
            <a:r>
              <a:rPr lang="en-US" dirty="0" err="1"/>
              <a:t>Name,Email</a:t>
            </a:r>
            <a:r>
              <a:rPr lang="en-US" dirty="0"/>
              <a:t>")] UserModel user)</a:t>
            </a:r>
          </a:p>
          <a:p>
            <a:pPr lvl="1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9DC87-651A-106D-135A-34303A7EA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Summary: Model Binding Techniques</a:t>
            </a:r>
          </a:p>
        </p:txBody>
      </p:sp>
    </p:spTree>
    <p:extLst>
      <p:ext uri="{BB962C8B-B14F-4D97-AF65-F5344CB8AC3E}">
        <p14:creationId xmlns:p14="http://schemas.microsoft.com/office/powerpoint/2010/main" val="21516720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E08D6-FA84-AA0F-D53F-0B8B55052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0DCC39-3FEB-49CF-85AE-6F65D6B98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Connection &amp; Command Object</a:t>
            </a:r>
          </a:p>
          <a:p>
            <a:pPr lvl="1"/>
            <a:r>
              <a:rPr lang="en-IN" dirty="0"/>
              <a:t>Used in ADO.NET for DB interaction.</a:t>
            </a:r>
          </a:p>
          <a:p>
            <a:pPr lvl="1"/>
            <a:r>
              <a:rPr lang="en-IN" dirty="0" err="1"/>
              <a:t>SqlConnection</a:t>
            </a:r>
            <a:r>
              <a:rPr lang="en-IN" dirty="0"/>
              <a:t>, </a:t>
            </a:r>
            <a:r>
              <a:rPr lang="en-IN" dirty="0" err="1"/>
              <a:t>SqlCommand</a:t>
            </a:r>
            <a:endParaRPr lang="en-IN" dirty="0"/>
          </a:p>
          <a:p>
            <a:r>
              <a:rPr lang="en-IN" dirty="0"/>
              <a:t>Cookies</a:t>
            </a:r>
          </a:p>
          <a:p>
            <a:pPr lvl="1"/>
            <a:r>
              <a:rPr lang="en-IN" dirty="0"/>
              <a:t>Small data stored on client machine.</a:t>
            </a:r>
          </a:p>
          <a:p>
            <a:pPr lvl="1"/>
            <a:r>
              <a:rPr lang="en-IN" dirty="0"/>
              <a:t>Use </a:t>
            </a:r>
            <a:r>
              <a:rPr lang="en-IN" dirty="0" err="1"/>
              <a:t>Response.Cookies.Append</a:t>
            </a:r>
            <a:r>
              <a:rPr lang="en-IN" dirty="0"/>
              <a:t>() and </a:t>
            </a:r>
            <a:r>
              <a:rPr lang="en-IN" dirty="0" err="1"/>
              <a:t>Request.Cookies</a:t>
            </a:r>
            <a:r>
              <a:rPr lang="en-IN" dirty="0"/>
              <a:t>[].</a:t>
            </a:r>
          </a:p>
          <a:p>
            <a:r>
              <a:rPr lang="en-IN" dirty="0"/>
              <a:t>Session</a:t>
            </a:r>
          </a:p>
          <a:p>
            <a:pPr lvl="1"/>
            <a:r>
              <a:rPr lang="en-IN" dirty="0"/>
              <a:t>Server-side user data store.</a:t>
            </a:r>
          </a:p>
          <a:p>
            <a:pPr lvl="1"/>
            <a:r>
              <a:rPr lang="en-IN" dirty="0"/>
              <a:t>Access via </a:t>
            </a:r>
            <a:r>
              <a:rPr lang="en-IN" dirty="0" err="1"/>
              <a:t>HttpContext.Session.SetString</a:t>
            </a:r>
            <a:r>
              <a:rPr lang="en-IN" dirty="0"/>
              <a:t>() / .</a:t>
            </a:r>
            <a:r>
              <a:rPr lang="en-IN" dirty="0" err="1"/>
              <a:t>GetString</a:t>
            </a:r>
            <a:r>
              <a:rPr lang="en-IN" dirty="0"/>
              <a:t>()</a:t>
            </a:r>
          </a:p>
          <a:p>
            <a:r>
              <a:rPr lang="en-IN" dirty="0"/>
              <a:t>Hidden Fields</a:t>
            </a:r>
          </a:p>
          <a:p>
            <a:pPr lvl="1"/>
            <a:r>
              <a:rPr lang="en-IN" dirty="0"/>
              <a:t>Store temporary data in forms: &lt;input type="hidden" /&gt;</a:t>
            </a:r>
          </a:p>
          <a:p>
            <a:r>
              <a:rPr lang="en-IN" dirty="0"/>
              <a:t>Query Strings</a:t>
            </a:r>
          </a:p>
          <a:p>
            <a:pPr lvl="1"/>
            <a:r>
              <a:rPr lang="en-IN" dirty="0"/>
              <a:t>Append data to URL: /product/</a:t>
            </a:r>
            <a:r>
              <a:rPr lang="en-IN" dirty="0" err="1"/>
              <a:t>details?id</a:t>
            </a:r>
            <a:r>
              <a:rPr lang="en-IN" dirty="0"/>
              <a:t>=5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194D79-E7B2-31D1-BE63-2CBDF53A1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Summary: </a:t>
            </a:r>
            <a:r>
              <a:rPr lang="en-US" dirty="0"/>
              <a:t>State Management in ASP.NET Core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41750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1756" y="20384"/>
            <a:ext cx="4646358" cy="734653"/>
          </a:xfrm>
        </p:spPr>
        <p:txBody>
          <a:bodyPr/>
          <a:lstStyle/>
          <a:p>
            <a:r>
              <a:rPr lang="en-US" b="1" dirty="0"/>
              <a:t>ASP.NET Core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r>
              <a:rPr lang="en-US" dirty="0"/>
              <a:t>#2101CS511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r>
              <a:rPr lang="en-US" dirty="0"/>
              <a:t>Naimish.vadodariya@darshan.ac.in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r>
              <a:rPr lang="en-US" dirty="0"/>
              <a:t>8866215253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80000" cy="290081"/>
          </a:xfrm>
        </p:spPr>
        <p:txBody>
          <a:bodyPr/>
          <a:lstStyle/>
          <a:p>
            <a:r>
              <a:rPr lang="en-US"/>
              <a:t>Computer Science &amp; Engineering Department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/>
          <a:lstStyle/>
          <a:p>
            <a:r>
              <a:rPr lang="en-US" dirty="0"/>
              <a:t>Prof. Naimish R. Vadodariya</a:t>
            </a:r>
          </a:p>
        </p:txBody>
      </p:sp>
      <p:pic>
        <p:nvPicPr>
          <p:cNvPr id="3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569" y="5211251"/>
            <a:ext cx="1353599" cy="1353599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659EE4-3759-E18D-5AE1-69443C4B4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59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5406</TotalTime>
  <Words>6002</Words>
  <Application>Microsoft Office PowerPoint</Application>
  <PresentationFormat>Widescreen</PresentationFormat>
  <Paragraphs>685</Paragraphs>
  <Slides>94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3" baseType="lpstr">
      <vt:lpstr>Wingdings</vt:lpstr>
      <vt:lpstr>Roboto Condensed</vt:lpstr>
      <vt:lpstr>Wingdings 3</vt:lpstr>
      <vt:lpstr>Calibri</vt:lpstr>
      <vt:lpstr>Roboto Condensed Light</vt:lpstr>
      <vt:lpstr>Cascadia Mono</vt:lpstr>
      <vt:lpstr>Arial</vt:lpstr>
      <vt:lpstr>Wingdings 2</vt:lpstr>
      <vt:lpstr>Office Theme</vt:lpstr>
      <vt:lpstr>Unit-4  Validations/Data Annotations,  Areas &amp; State Management  </vt:lpstr>
      <vt:lpstr>PowerPoint Presentation</vt:lpstr>
      <vt:lpstr>Validations</vt:lpstr>
      <vt:lpstr>Why Validation?</vt:lpstr>
      <vt:lpstr>What Are the Validations?</vt:lpstr>
      <vt:lpstr>1. Client Side Validation</vt:lpstr>
      <vt:lpstr>Data Annotations with Model</vt:lpstr>
      <vt:lpstr>Data Annotations Attributes</vt:lpstr>
      <vt:lpstr>[Required]</vt:lpstr>
      <vt:lpstr>[StringLength(value)] </vt:lpstr>
      <vt:lpstr>[Range(minvalue, maxvalue)]</vt:lpstr>
      <vt:lpstr>[RegularExpression(regex)]</vt:lpstr>
      <vt:lpstr>[MinLength(value)]  </vt:lpstr>
      <vt:lpstr>[Compare]  </vt:lpstr>
      <vt:lpstr>[EmailAddress]</vt:lpstr>
      <vt:lpstr>Employee Model</vt:lpstr>
      <vt:lpstr>Employee.cshtml</vt:lpstr>
      <vt:lpstr>Employee.cshtml</vt:lpstr>
      <vt:lpstr>Example: Employee Registration | Client Side Validation</vt:lpstr>
      <vt:lpstr>2. Server-Side Validation</vt:lpstr>
      <vt:lpstr>ModelState </vt:lpstr>
      <vt:lpstr>Student Model | Without Annotations</vt:lpstr>
      <vt:lpstr>Student Form Design</vt:lpstr>
      <vt:lpstr>Home Controller Save Action Method</vt:lpstr>
      <vt:lpstr>Output</vt:lpstr>
      <vt:lpstr>Output</vt:lpstr>
      <vt:lpstr>MVC Areas</vt:lpstr>
      <vt:lpstr>Introduction: Areas</vt:lpstr>
      <vt:lpstr>Introduction - Cont..</vt:lpstr>
      <vt:lpstr>How to Add Areas in a Project?</vt:lpstr>
      <vt:lpstr>Adding Areas in Project</vt:lpstr>
      <vt:lpstr>Adding Areas in Project Cont..</vt:lpstr>
      <vt:lpstr>Steps to Add Area in Project</vt:lpstr>
      <vt:lpstr>Steps to add Area in project</vt:lpstr>
      <vt:lpstr>Steps to add Area in project</vt:lpstr>
      <vt:lpstr>Connection &amp; Command Object</vt:lpstr>
      <vt:lpstr>Connection</vt:lpstr>
      <vt:lpstr>Example - Connection String</vt:lpstr>
      <vt:lpstr>Connection - Cont..</vt:lpstr>
      <vt:lpstr>Connection Cont..</vt:lpstr>
      <vt:lpstr>Command</vt:lpstr>
      <vt:lpstr>Properties of Command Object</vt:lpstr>
      <vt:lpstr>Methods of Command Object</vt:lpstr>
      <vt:lpstr>Steps to Connect with Database</vt:lpstr>
      <vt:lpstr>Steps to Connect with Database</vt:lpstr>
      <vt:lpstr>Steps to Connect with Database | Data Retrieval from DB</vt:lpstr>
      <vt:lpstr>Model Binding</vt:lpstr>
      <vt:lpstr>Model Binding</vt:lpstr>
      <vt:lpstr>How does it Work?</vt:lpstr>
      <vt:lpstr>Binding to Action Parameters</vt:lpstr>
      <vt:lpstr>Binding to Method Parameters</vt:lpstr>
      <vt:lpstr>Default Model Binder</vt:lpstr>
      <vt:lpstr>Default Model Binder</vt:lpstr>
      <vt:lpstr>Default Model Binder Cont..</vt:lpstr>
      <vt:lpstr>IFormCollection</vt:lpstr>
      <vt:lpstr>IFormCollection Object</vt:lpstr>
      <vt:lpstr>Index.cshtml | Form With Two Text Controls</vt:lpstr>
      <vt:lpstr>Index.cshtml | Form With Two Text Controls Cont..</vt:lpstr>
      <vt:lpstr>Controller Action Method Code</vt:lpstr>
      <vt:lpstr>IFormFile</vt:lpstr>
      <vt:lpstr>IFormFile</vt:lpstr>
      <vt:lpstr>IFormFile</vt:lpstr>
      <vt:lpstr>Bind Attribute</vt:lpstr>
      <vt:lpstr>Bind Attribute</vt:lpstr>
      <vt:lpstr>Bind Attribute - Including Specific Properties</vt:lpstr>
      <vt:lpstr>Bind Attribute - Prefixing</vt:lpstr>
      <vt:lpstr>Bind Attribute - Prefixing</vt:lpstr>
      <vt:lpstr>Session</vt:lpstr>
      <vt:lpstr>Session</vt:lpstr>
      <vt:lpstr>Storing &amp; Retrieving Session Data </vt:lpstr>
      <vt:lpstr>Cookies</vt:lpstr>
      <vt:lpstr>Cookies</vt:lpstr>
      <vt:lpstr>Cookies Cont..</vt:lpstr>
      <vt:lpstr>Types Of Cookies</vt:lpstr>
      <vt:lpstr>Example : Cookies Creation</vt:lpstr>
      <vt:lpstr>Cookie Deletion</vt:lpstr>
      <vt:lpstr>Example : Access the Cookie Object in a View</vt:lpstr>
      <vt:lpstr>Example : Access the Cookie Object in a View</vt:lpstr>
      <vt:lpstr>Example : Access the Cookie Object in a View</vt:lpstr>
      <vt:lpstr>Example : Cookies</vt:lpstr>
      <vt:lpstr>Query Strings</vt:lpstr>
      <vt:lpstr>Query Strings</vt:lpstr>
      <vt:lpstr>Query Strings</vt:lpstr>
      <vt:lpstr>Hidden Fields</vt:lpstr>
      <vt:lpstr>Hidden Fields</vt:lpstr>
      <vt:lpstr>Hidden Fields</vt:lpstr>
      <vt:lpstr>Hidden Fields</vt:lpstr>
      <vt:lpstr>Hidden Fields</vt:lpstr>
      <vt:lpstr>Summary</vt:lpstr>
      <vt:lpstr>Summary: Data Validation in ASP.NET Core MVC</vt:lpstr>
      <vt:lpstr>Summary: Working with Areas</vt:lpstr>
      <vt:lpstr>Summary: Model Binding Techniques</vt:lpstr>
      <vt:lpstr>Summary: State Management in ASP.NET Core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Madhuresh Fichadiya</cp:lastModifiedBy>
  <cp:revision>570</cp:revision>
  <dcterms:created xsi:type="dcterms:W3CDTF">2020-05-01T05:09:15Z</dcterms:created>
  <dcterms:modified xsi:type="dcterms:W3CDTF">2025-08-05T16:08:33Z</dcterms:modified>
</cp:coreProperties>
</file>